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handoutMasterIdLst>
    <p:handoutMasterId r:id="rId21"/>
  </p:handoutMasterIdLst>
  <p:sldIdLst>
    <p:sldId id="264" r:id="rId2"/>
    <p:sldId id="265" r:id="rId3"/>
    <p:sldId id="268" r:id="rId4"/>
    <p:sldId id="270" r:id="rId5"/>
    <p:sldId id="274" r:id="rId6"/>
    <p:sldId id="277" r:id="rId7"/>
    <p:sldId id="276" r:id="rId8"/>
    <p:sldId id="278" r:id="rId9"/>
    <p:sldId id="271" r:id="rId10"/>
    <p:sldId id="283" r:id="rId11"/>
    <p:sldId id="282" r:id="rId12"/>
    <p:sldId id="284" r:id="rId13"/>
    <p:sldId id="280" r:id="rId14"/>
    <p:sldId id="285" r:id="rId15"/>
    <p:sldId id="281" r:id="rId16"/>
    <p:sldId id="286" r:id="rId17"/>
    <p:sldId id="275" r:id="rId18"/>
    <p:sldId id="272" r:id="rId19"/>
  </p:sldIdLst>
  <p:sldSz cx="12161838" cy="6858000"/>
  <p:notesSz cx="7023100" cy="93091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userDrawn="1">
          <p15:clr>
            <a:srgbClr val="A4A3A4"/>
          </p15:clr>
        </p15:guide>
        <p15:guide id="3" pos="7661" userDrawn="1">
          <p15:clr>
            <a:srgbClr val="A4A3A4"/>
          </p15:clr>
        </p15:guide>
        <p15:guide id="4" orient="horz" pos="4128" userDrawn="1">
          <p15:clr>
            <a:srgbClr val="A4A3A4"/>
          </p15:clr>
        </p15:guide>
      </p15:sldGuideLst>
    </p:ext>
    <p:ext uri="{2D200454-40CA-4A62-9FC3-DE9A4176ACB9}">
      <p15:notesGuideLst xmlns:p15="http://schemas.microsoft.com/office/powerpoint/2012/main">
        <p15:guide id="1" orient="horz" pos="2932">
          <p15:clr>
            <a:srgbClr val="A4A3A4"/>
          </p15:clr>
        </p15:guide>
        <p15:guide id="2" pos="2212">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8B3"/>
    <a:srgbClr val="00C0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21D6D9-2EBA-78E1-8361-8B8D138438EB}" v="12" dt="2024-02-27T20:09:30.625"/>
    <p1510:client id="{40856737-1D84-AE9A-A8FD-2649ECEE7F22}" v="9" dt="2024-02-27T20:34:52.628"/>
    <p1510:client id="{7148C250-3B43-7F43-8B4E-4091C905B72F}" v="10" dt="2024-02-27T19:52:40.588"/>
    <p1510:client id="{95FBC49D-8A31-4A4C-B044-F8A2A6FA83E2}" v="771" dt="2024-02-28T02:40:37.586"/>
    <p1510:client id="{A294BF2B-3400-DDC2-FCE5-77DF4809E3DE}" v="2" dt="2024-02-27T23:11:34.905"/>
    <p1510:client id="{BFC5C069-73B8-E145-BFE9-F0C4B4AA0CFF}" v="112" dt="2024-02-27T20:36:03.486"/>
    <p1510:client id="{D3A77101-ACCC-046E-754E-21842733B861}" v="338" dt="2024-02-28T01:26:17.9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4" d="100"/>
          <a:sy n="74" d="100"/>
        </p:scale>
        <p:origin x="1018" y="67"/>
      </p:cViewPr>
      <p:guideLst>
        <p:guide/>
        <p:guide pos="7661"/>
        <p:guide orient="horz" pos="4128"/>
      </p:guideLst>
    </p:cSldViewPr>
  </p:slideViewPr>
  <p:notesTextViewPr>
    <p:cViewPr>
      <p:scale>
        <a:sx n="1" d="1"/>
        <a:sy n="1" d="1"/>
      </p:scale>
      <p:origin x="0" y="0"/>
    </p:cViewPr>
  </p:notesTextViewPr>
  <p:notesViewPr>
    <p:cSldViewPr snapToGrid="0">
      <p:cViewPr>
        <p:scale>
          <a:sx n="1" d="2"/>
          <a:sy n="1" d="2"/>
        </p:scale>
        <p:origin x="0" y="0"/>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0"/>
            <a:ext cx="3043979" cy="465773"/>
          </a:xfrm>
          <a:prstGeom prst="rect">
            <a:avLst/>
          </a:prstGeom>
        </p:spPr>
        <p:txBody>
          <a:bodyPr vert="horz" lIns="91567" tIns="45785" rIns="91567" bIns="45785" rtlCol="0"/>
          <a:lstStyle>
            <a:lvl1pPr algn="l">
              <a:defRPr sz="1200"/>
            </a:lvl1pPr>
          </a:lstStyle>
          <a:p>
            <a:endParaRPr lang="en-US"/>
          </a:p>
        </p:txBody>
      </p:sp>
      <p:sp>
        <p:nvSpPr>
          <p:cNvPr id="3" name="Date Placeholder 2"/>
          <p:cNvSpPr>
            <a:spLocks noGrp="1"/>
          </p:cNvSpPr>
          <p:nvPr>
            <p:ph type="dt" sz="quarter" idx="1"/>
          </p:nvPr>
        </p:nvSpPr>
        <p:spPr>
          <a:xfrm>
            <a:off x="3977532" y="0"/>
            <a:ext cx="3043979" cy="465773"/>
          </a:xfrm>
          <a:prstGeom prst="rect">
            <a:avLst/>
          </a:prstGeom>
        </p:spPr>
        <p:txBody>
          <a:bodyPr vert="horz" lIns="91567" tIns="45785" rIns="91567" bIns="45785" rtlCol="0"/>
          <a:lstStyle>
            <a:lvl1pPr algn="r">
              <a:defRPr sz="1200"/>
            </a:lvl1pPr>
          </a:lstStyle>
          <a:p>
            <a:fld id="{C94BF1D3-5036-4D1A-A3B2-025E6980F662}" type="datetimeFigureOut">
              <a:rPr lang="en-US" smtClean="0"/>
              <a:t>7/5/2024</a:t>
            </a:fld>
            <a:endParaRPr lang="en-US"/>
          </a:p>
        </p:txBody>
      </p:sp>
      <p:sp>
        <p:nvSpPr>
          <p:cNvPr id="4" name="Footer Placeholder 3"/>
          <p:cNvSpPr>
            <a:spLocks noGrp="1"/>
          </p:cNvSpPr>
          <p:nvPr>
            <p:ph type="ftr" sz="quarter" idx="2"/>
          </p:nvPr>
        </p:nvSpPr>
        <p:spPr>
          <a:xfrm>
            <a:off x="2" y="8841739"/>
            <a:ext cx="3043979" cy="465773"/>
          </a:xfrm>
          <a:prstGeom prst="rect">
            <a:avLst/>
          </a:prstGeom>
        </p:spPr>
        <p:txBody>
          <a:bodyPr vert="horz" lIns="91567" tIns="45785" rIns="91567" bIns="45785" rtlCol="0" anchor="b"/>
          <a:lstStyle>
            <a:lvl1pPr algn="l">
              <a:defRPr sz="1200"/>
            </a:lvl1pPr>
          </a:lstStyle>
          <a:p>
            <a:endParaRPr lang="en-US"/>
          </a:p>
        </p:txBody>
      </p:sp>
      <p:sp>
        <p:nvSpPr>
          <p:cNvPr id="5" name="Slide Number Placeholder 4"/>
          <p:cNvSpPr>
            <a:spLocks noGrp="1"/>
          </p:cNvSpPr>
          <p:nvPr>
            <p:ph type="sldNum" sz="quarter" idx="3"/>
          </p:nvPr>
        </p:nvSpPr>
        <p:spPr>
          <a:xfrm>
            <a:off x="3977532" y="8841739"/>
            <a:ext cx="3043979" cy="465773"/>
          </a:xfrm>
          <a:prstGeom prst="rect">
            <a:avLst/>
          </a:prstGeom>
        </p:spPr>
        <p:txBody>
          <a:bodyPr vert="horz" lIns="91567" tIns="45785" rIns="91567" bIns="45785" rtlCol="0" anchor="b"/>
          <a:lstStyle>
            <a:lvl1pPr algn="r">
              <a:defRPr sz="1200"/>
            </a:lvl1pPr>
          </a:lstStyle>
          <a:p>
            <a:fld id="{8ADFC4BF-3D8E-45B9-B82B-E6BFDBB8BEE2}" type="slidenum">
              <a:rPr lang="en-US" smtClean="0"/>
              <a:t>‹#›</a:t>
            </a:fld>
            <a:endParaRPr lang="en-US"/>
          </a:p>
        </p:txBody>
      </p:sp>
    </p:spTree>
    <p:extLst>
      <p:ext uri="{BB962C8B-B14F-4D97-AF65-F5344CB8AC3E}">
        <p14:creationId xmlns:p14="http://schemas.microsoft.com/office/powerpoint/2010/main" val="382919008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08" tIns="46654" rIns="93308" bIns="46654" rtlCol="0"/>
          <a:lstStyle>
            <a:lvl1pPr algn="l">
              <a:defRPr sz="1200"/>
            </a:lvl1pPr>
          </a:lstStyle>
          <a:p>
            <a:endParaRPr lang="en-US"/>
          </a:p>
        </p:txBody>
      </p:sp>
      <p:sp>
        <p:nvSpPr>
          <p:cNvPr id="3" name="Date Placeholder 2"/>
          <p:cNvSpPr>
            <a:spLocks noGrp="1"/>
          </p:cNvSpPr>
          <p:nvPr>
            <p:ph type="dt" idx="1"/>
          </p:nvPr>
        </p:nvSpPr>
        <p:spPr>
          <a:xfrm>
            <a:off x="3978133" y="0"/>
            <a:ext cx="3043343" cy="465455"/>
          </a:xfrm>
          <a:prstGeom prst="rect">
            <a:avLst/>
          </a:prstGeom>
        </p:spPr>
        <p:txBody>
          <a:bodyPr vert="horz" lIns="93308" tIns="46654" rIns="93308" bIns="46654" rtlCol="0"/>
          <a:lstStyle>
            <a:lvl1pPr algn="r">
              <a:defRPr sz="1200"/>
            </a:lvl1pPr>
          </a:lstStyle>
          <a:p>
            <a:fld id="{FD852303-BCF1-4F7F-83D3-C9EE5BF074C9}" type="datetimeFigureOut">
              <a:rPr lang="en-US" smtClean="0"/>
              <a:t>7/5/2024</a:t>
            </a:fld>
            <a:endParaRPr lang="en-US"/>
          </a:p>
        </p:txBody>
      </p:sp>
      <p:sp>
        <p:nvSpPr>
          <p:cNvPr id="4" name="Slide Image Placeholder 3"/>
          <p:cNvSpPr>
            <a:spLocks noGrp="1" noRot="1" noChangeAspect="1"/>
          </p:cNvSpPr>
          <p:nvPr>
            <p:ph type="sldImg" idx="2"/>
          </p:nvPr>
        </p:nvSpPr>
        <p:spPr>
          <a:xfrm>
            <a:off x="417513" y="698500"/>
            <a:ext cx="6188075" cy="3490913"/>
          </a:xfrm>
          <a:prstGeom prst="rect">
            <a:avLst/>
          </a:prstGeom>
          <a:noFill/>
          <a:ln w="12700">
            <a:solidFill>
              <a:prstClr val="black"/>
            </a:solidFill>
          </a:ln>
        </p:spPr>
        <p:txBody>
          <a:bodyPr vert="horz" lIns="93308" tIns="46654" rIns="93308" bIns="46654" rtlCol="0" anchor="ctr"/>
          <a:lstStyle/>
          <a:p>
            <a:endParaRPr lang="en-US"/>
          </a:p>
        </p:txBody>
      </p:sp>
      <p:sp>
        <p:nvSpPr>
          <p:cNvPr id="5" name="Notes Placeholder 4"/>
          <p:cNvSpPr>
            <a:spLocks noGrp="1"/>
          </p:cNvSpPr>
          <p:nvPr>
            <p:ph type="body" sz="quarter" idx="3"/>
          </p:nvPr>
        </p:nvSpPr>
        <p:spPr>
          <a:xfrm>
            <a:off x="702310" y="4421824"/>
            <a:ext cx="5618480" cy="4189095"/>
          </a:xfrm>
          <a:prstGeom prst="rect">
            <a:avLst/>
          </a:prstGeom>
        </p:spPr>
        <p:txBody>
          <a:bodyPr vert="horz" lIns="93308" tIns="46654" rIns="93308" bIns="4665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31"/>
            <a:ext cx="3043343" cy="465455"/>
          </a:xfrm>
          <a:prstGeom prst="rect">
            <a:avLst/>
          </a:prstGeom>
        </p:spPr>
        <p:txBody>
          <a:bodyPr vert="horz" lIns="93308" tIns="46654" rIns="93308" bIns="46654" rtlCol="0" anchor="b"/>
          <a:lstStyle>
            <a:lvl1pPr algn="l">
              <a:defRPr sz="1200"/>
            </a:lvl1pPr>
          </a:lstStyle>
          <a:p>
            <a:endParaRPr lang="en-US"/>
          </a:p>
        </p:txBody>
      </p:sp>
      <p:sp>
        <p:nvSpPr>
          <p:cNvPr id="7" name="Slide Number Placeholder 6"/>
          <p:cNvSpPr>
            <a:spLocks noGrp="1"/>
          </p:cNvSpPr>
          <p:nvPr>
            <p:ph type="sldNum" sz="quarter" idx="5"/>
          </p:nvPr>
        </p:nvSpPr>
        <p:spPr>
          <a:xfrm>
            <a:off x="3978133" y="8842031"/>
            <a:ext cx="3043343" cy="465455"/>
          </a:xfrm>
          <a:prstGeom prst="rect">
            <a:avLst/>
          </a:prstGeom>
        </p:spPr>
        <p:txBody>
          <a:bodyPr vert="horz" lIns="93308" tIns="46654" rIns="93308" bIns="46654" rtlCol="0" anchor="b"/>
          <a:lstStyle>
            <a:lvl1pPr algn="r">
              <a:defRPr sz="1200"/>
            </a:lvl1pPr>
          </a:lstStyle>
          <a:p>
            <a:fld id="{7D1D0D58-25A6-4377-805A-97D57715AC84}" type="slidenum">
              <a:rPr lang="en-US" smtClean="0"/>
              <a:t>‹#›</a:t>
            </a:fld>
            <a:endParaRPr lang="en-US"/>
          </a:p>
        </p:txBody>
      </p:sp>
    </p:spTree>
    <p:extLst>
      <p:ext uri="{BB962C8B-B14F-4D97-AF65-F5344CB8AC3E}">
        <p14:creationId xmlns:p14="http://schemas.microsoft.com/office/powerpoint/2010/main" val="1458029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1</a:t>
            </a:fld>
            <a:endParaRPr lang="en-US"/>
          </a:p>
        </p:txBody>
      </p:sp>
    </p:spTree>
    <p:extLst>
      <p:ext uri="{BB962C8B-B14F-4D97-AF65-F5344CB8AC3E}">
        <p14:creationId xmlns:p14="http://schemas.microsoft.com/office/powerpoint/2010/main" val="16075856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9</a:t>
            </a:fld>
            <a:endParaRPr lang="en-US"/>
          </a:p>
        </p:txBody>
      </p:sp>
    </p:spTree>
    <p:extLst>
      <p:ext uri="{BB962C8B-B14F-4D97-AF65-F5344CB8AC3E}">
        <p14:creationId xmlns:p14="http://schemas.microsoft.com/office/powerpoint/2010/main" val="32100427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D1D0D58-25A6-4377-805A-97D57715AC84}" type="slidenum">
              <a:rPr lang="en-US" smtClean="0"/>
              <a:t>13</a:t>
            </a:fld>
            <a:endParaRPr lang="en-US"/>
          </a:p>
        </p:txBody>
      </p:sp>
    </p:spTree>
    <p:extLst>
      <p:ext uri="{BB962C8B-B14F-4D97-AF65-F5344CB8AC3E}">
        <p14:creationId xmlns:p14="http://schemas.microsoft.com/office/powerpoint/2010/main" val="21891512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2119" y="2286000"/>
            <a:ext cx="7162800" cy="1447799"/>
          </a:xfrm>
          <a:prstGeom prst="rect">
            <a:avLst/>
          </a:prstGeom>
        </p:spPr>
        <p:txBody>
          <a:bodyPr anchor="b">
            <a:normAutofit/>
          </a:bodyPr>
          <a:lstStyle>
            <a:lvl1pPr algn="l">
              <a:defRPr sz="3600" b="1" cap="all" baseline="0">
                <a:solidFill>
                  <a:srgbClr val="0068B3"/>
                </a:solidFill>
                <a:latin typeface="Century Gothic" panose="020B0502020202020204" pitchFamily="34" charset="0"/>
                <a:ea typeface="Verdana" pitchFamily="34" charset="0"/>
                <a:cs typeface="Arial" panose="020B0604020202020204" pitchFamily="34" charset="0"/>
              </a:defRPr>
            </a:lvl1pPr>
          </a:lstStyle>
          <a:p>
            <a:r>
              <a:rPr lang="en-US"/>
              <a:t>CLICK TO EDIT Title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29688" y="5962650"/>
            <a:ext cx="490031" cy="590550"/>
          </a:xfrm>
          <a:prstGeom prst="rect">
            <a:avLst/>
          </a:prstGeom>
        </p:spPr>
      </p:pic>
      <p:sp>
        <p:nvSpPr>
          <p:cNvPr id="6" name="TextBox 5"/>
          <p:cNvSpPr txBox="1"/>
          <p:nvPr userDrawn="1"/>
        </p:nvSpPr>
        <p:spPr>
          <a:xfrm>
            <a:off x="343308" y="6400800"/>
            <a:ext cx="1546611" cy="215444"/>
          </a:xfrm>
          <a:prstGeom prst="rect">
            <a:avLst/>
          </a:prstGeom>
          <a:noFill/>
        </p:spPr>
        <p:txBody>
          <a:bodyPr wrap="square" rtlCol="0">
            <a:spAutoFit/>
          </a:bodyPr>
          <a:lstStyle/>
          <a:p>
            <a:pPr fontAlgn="base">
              <a:spcBef>
                <a:spcPct val="0"/>
              </a:spcBef>
              <a:spcAft>
                <a:spcPct val="0"/>
              </a:spcAft>
            </a:pPr>
            <a:r>
              <a:rPr lang="en-US" sz="800" b="1" i="1">
                <a:solidFill>
                  <a:schemeClr val="bg1">
                    <a:lumMod val="75000"/>
                  </a:schemeClr>
                </a:solidFill>
                <a:latin typeface="Verdana" pitchFamily="34" charset="0"/>
                <a:ea typeface="Verdana" pitchFamily="34" charset="0"/>
                <a:cs typeface="Verdana" pitchFamily="34" charset="0"/>
              </a:rPr>
              <a:t>Learning with Purpose</a:t>
            </a:r>
          </a:p>
        </p:txBody>
      </p:sp>
    </p:spTree>
    <p:extLst>
      <p:ext uri="{BB962C8B-B14F-4D97-AF65-F5344CB8AC3E}">
        <p14:creationId xmlns:p14="http://schemas.microsoft.com/office/powerpoint/2010/main" val="381797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 Title + Sub Title on Left">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2119" y="1981200"/>
            <a:ext cx="7162800" cy="1447799"/>
          </a:xfrm>
          <a:prstGeom prst="rect">
            <a:avLst/>
          </a:prstGeom>
        </p:spPr>
        <p:txBody>
          <a:bodyPr anchor="b">
            <a:normAutofit/>
          </a:bodyPr>
          <a:lstStyle>
            <a:lvl1pPr algn="l">
              <a:defRPr sz="2800" b="1" cap="all" baseline="0">
                <a:solidFill>
                  <a:srgbClr val="0068B3"/>
                </a:solidFill>
                <a:latin typeface="Century Gothic" panose="020B0502020202020204" pitchFamily="34" charset="0"/>
                <a:ea typeface="Verdana" pitchFamily="34" charset="0"/>
                <a:cs typeface="Arial" panose="020B0604020202020204" pitchFamily="34" charset="0"/>
              </a:defRPr>
            </a:lvl1pPr>
          </a:lstStyle>
          <a:p>
            <a:r>
              <a:rPr lang="en-US"/>
              <a:t>CLICK TO EDIT Header</a:t>
            </a:r>
          </a:p>
        </p:txBody>
      </p:sp>
      <p:sp>
        <p:nvSpPr>
          <p:cNvPr id="3" name="Subtitle 2"/>
          <p:cNvSpPr>
            <a:spLocks noGrp="1"/>
          </p:cNvSpPr>
          <p:nvPr>
            <p:ph type="subTitle" idx="1" hasCustomPrompt="1"/>
          </p:nvPr>
        </p:nvSpPr>
        <p:spPr>
          <a:xfrm>
            <a:off x="442119" y="3581400"/>
            <a:ext cx="7162800" cy="1447800"/>
          </a:xfrm>
          <a:prstGeom prst="rect">
            <a:avLst/>
          </a:prstGeom>
        </p:spPr>
        <p:txBody>
          <a:bodyPr>
            <a:normAutofit/>
          </a:bodyPr>
          <a:lstStyle>
            <a:lvl1pPr marL="0" indent="0" algn="l">
              <a:buNone/>
              <a:defRPr lang="en-US" sz="2200" b="0" kern="1200" cap="all" baseline="0" dirty="0">
                <a:solidFill>
                  <a:srgbClr val="00C0F3"/>
                </a:solidFill>
                <a:latin typeface="Century Gothic" panose="020B0502020202020204" pitchFamily="34" charset="0"/>
                <a:ea typeface="Verdana" pitchFamily="34" charset="0"/>
                <a:cs typeface="Arial" panose="020B0604020202020204" pitchFamily="34" charset="0"/>
              </a:defRPr>
            </a:lvl1pPr>
            <a:lvl2pPr marL="457146" indent="0" algn="ctr">
              <a:buNone/>
              <a:defRPr>
                <a:solidFill>
                  <a:schemeClr val="tx1">
                    <a:tint val="75000"/>
                  </a:schemeClr>
                </a:solidFill>
              </a:defRPr>
            </a:lvl2pPr>
            <a:lvl3pPr marL="914293" indent="0" algn="ctr">
              <a:buNone/>
              <a:defRPr>
                <a:solidFill>
                  <a:schemeClr val="tx1">
                    <a:tint val="75000"/>
                  </a:schemeClr>
                </a:solidFill>
              </a:defRPr>
            </a:lvl3pPr>
            <a:lvl4pPr marL="1371440" indent="0" algn="ctr">
              <a:buNone/>
              <a:defRPr>
                <a:solidFill>
                  <a:schemeClr val="tx1">
                    <a:tint val="75000"/>
                  </a:schemeClr>
                </a:solidFill>
              </a:defRPr>
            </a:lvl4pPr>
            <a:lvl5pPr marL="1828586" indent="0" algn="ctr">
              <a:buNone/>
              <a:defRPr>
                <a:solidFill>
                  <a:schemeClr val="tx1">
                    <a:tint val="75000"/>
                  </a:schemeClr>
                </a:solidFill>
              </a:defRPr>
            </a:lvl5pPr>
            <a:lvl6pPr marL="2285733" indent="0" algn="ctr">
              <a:buNone/>
              <a:defRPr>
                <a:solidFill>
                  <a:schemeClr val="tx1">
                    <a:tint val="75000"/>
                  </a:schemeClr>
                </a:solidFill>
              </a:defRPr>
            </a:lvl6pPr>
            <a:lvl7pPr marL="2742879" indent="0" algn="ctr">
              <a:buNone/>
              <a:defRPr>
                <a:solidFill>
                  <a:schemeClr val="tx1">
                    <a:tint val="75000"/>
                  </a:schemeClr>
                </a:solidFill>
              </a:defRPr>
            </a:lvl7pPr>
            <a:lvl8pPr marL="3200026" indent="0" algn="ctr">
              <a:buNone/>
              <a:defRPr>
                <a:solidFill>
                  <a:schemeClr val="tx1">
                    <a:tint val="75000"/>
                  </a:schemeClr>
                </a:solidFill>
              </a:defRPr>
            </a:lvl8pPr>
            <a:lvl9pPr marL="3657172" indent="0" algn="ctr">
              <a:buNone/>
              <a:defRPr>
                <a:solidFill>
                  <a:schemeClr val="tx1">
                    <a:tint val="75000"/>
                  </a:schemeClr>
                </a:solidFill>
              </a:defRPr>
            </a:lvl9pPr>
          </a:lstStyle>
          <a:p>
            <a:r>
              <a:rPr lang="en-US"/>
              <a:t>CLICK TO EDIT SUB Header</a:t>
            </a:r>
          </a:p>
        </p:txBody>
      </p:sp>
      <p:sp>
        <p:nvSpPr>
          <p:cNvPr id="14" name="Rectangle 13"/>
          <p:cNvSpPr/>
          <p:nvPr userDrawn="1"/>
        </p:nvSpPr>
        <p:spPr>
          <a:xfrm>
            <a:off x="518319" y="3486912"/>
            <a:ext cx="13716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29688" y="5962650"/>
            <a:ext cx="490031" cy="590550"/>
          </a:xfrm>
          <a:prstGeom prst="rect">
            <a:avLst/>
          </a:prstGeom>
        </p:spPr>
      </p:pic>
      <p:sp>
        <p:nvSpPr>
          <p:cNvPr id="7" name="TextBox 6"/>
          <p:cNvSpPr txBox="1"/>
          <p:nvPr userDrawn="1"/>
        </p:nvSpPr>
        <p:spPr>
          <a:xfrm>
            <a:off x="343308" y="6400800"/>
            <a:ext cx="1546611" cy="215444"/>
          </a:xfrm>
          <a:prstGeom prst="rect">
            <a:avLst/>
          </a:prstGeom>
          <a:noFill/>
        </p:spPr>
        <p:txBody>
          <a:bodyPr wrap="square" rtlCol="0">
            <a:spAutoFit/>
          </a:bodyPr>
          <a:lstStyle/>
          <a:p>
            <a:pPr fontAlgn="base">
              <a:spcBef>
                <a:spcPct val="0"/>
              </a:spcBef>
              <a:spcAft>
                <a:spcPct val="0"/>
              </a:spcAft>
            </a:pPr>
            <a:r>
              <a:rPr lang="en-US" sz="800" b="1" i="1">
                <a:solidFill>
                  <a:schemeClr val="bg1">
                    <a:lumMod val="75000"/>
                  </a:schemeClr>
                </a:solidFill>
                <a:latin typeface="Verdana" pitchFamily="34" charset="0"/>
                <a:ea typeface="Verdana" pitchFamily="34" charset="0"/>
                <a:cs typeface="Verdana" pitchFamily="34" charset="0"/>
              </a:rPr>
              <a:t>Learning with Purpose</a:t>
            </a:r>
          </a:p>
        </p:txBody>
      </p:sp>
    </p:spTree>
    <p:extLst>
      <p:ext uri="{BB962C8B-B14F-4D97-AF65-F5344CB8AC3E}">
        <p14:creationId xmlns:p14="http://schemas.microsoft.com/office/powerpoint/2010/main" val="3946184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Header + Sub Header on Right">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29688" y="5962650"/>
            <a:ext cx="490031" cy="590550"/>
          </a:xfrm>
          <a:prstGeom prst="rect">
            <a:avLst/>
          </a:prstGeom>
        </p:spPr>
      </p:pic>
      <p:sp>
        <p:nvSpPr>
          <p:cNvPr id="7" name="TextBox 6"/>
          <p:cNvSpPr txBox="1"/>
          <p:nvPr userDrawn="1"/>
        </p:nvSpPr>
        <p:spPr>
          <a:xfrm>
            <a:off x="343308" y="6400800"/>
            <a:ext cx="1546611" cy="215444"/>
          </a:xfrm>
          <a:prstGeom prst="rect">
            <a:avLst/>
          </a:prstGeom>
          <a:noFill/>
        </p:spPr>
        <p:txBody>
          <a:bodyPr wrap="square" rtlCol="0">
            <a:spAutoFit/>
          </a:bodyPr>
          <a:lstStyle/>
          <a:p>
            <a:pPr fontAlgn="base">
              <a:spcBef>
                <a:spcPct val="0"/>
              </a:spcBef>
              <a:spcAft>
                <a:spcPct val="0"/>
              </a:spcAft>
            </a:pPr>
            <a:r>
              <a:rPr lang="en-US" sz="800" b="1" i="1">
                <a:solidFill>
                  <a:schemeClr val="bg1">
                    <a:lumMod val="75000"/>
                  </a:schemeClr>
                </a:solidFill>
                <a:latin typeface="Verdana" pitchFamily="34" charset="0"/>
                <a:ea typeface="Verdana" pitchFamily="34" charset="0"/>
                <a:cs typeface="Verdana" pitchFamily="34" charset="0"/>
              </a:rPr>
              <a:t>Learning with Purpose</a:t>
            </a:r>
          </a:p>
        </p:txBody>
      </p:sp>
      <p:sp>
        <p:nvSpPr>
          <p:cNvPr id="9" name="Text Placeholder 15">
            <a:extLst>
              <a:ext uri="{FF2B5EF4-FFF2-40B4-BE49-F238E27FC236}">
                <a16:creationId xmlns:a16="http://schemas.microsoft.com/office/drawing/2014/main" id="{7F08FA06-1AEC-4EAF-BD59-084E2B9BB815}"/>
              </a:ext>
            </a:extLst>
          </p:cNvPr>
          <p:cNvSpPr>
            <a:spLocks noGrp="1"/>
          </p:cNvSpPr>
          <p:nvPr>
            <p:ph type="body" sz="quarter" idx="11" hasCustomPrompt="1"/>
          </p:nvPr>
        </p:nvSpPr>
        <p:spPr>
          <a:xfrm>
            <a:off x="8214519" y="1143000"/>
            <a:ext cx="3200400" cy="533400"/>
          </a:xfrm>
          <a:prstGeom prst="rect">
            <a:avLst/>
          </a:prstGeom>
        </p:spPr>
        <p:txBody>
          <a:bodyPr anchor="ctr"/>
          <a:lstStyle>
            <a:lvl1pPr marL="0" indent="0" algn="r">
              <a:buNone/>
              <a:defRPr kumimoji="0" lang="en-US" sz="2200" b="0" i="0" u="none" strike="noStrike" kern="1200" cap="all" spc="0" normalizeH="0" baseline="0" dirty="0" smtClean="0">
                <a:ln>
                  <a:noFill/>
                </a:ln>
                <a:solidFill>
                  <a:srgbClr val="00C0F3"/>
                </a:solidFill>
                <a:effectLst/>
                <a:uLnTx/>
                <a:uFillTx/>
                <a:latin typeface="Century Gothic" panose="020B0502020202020204" pitchFamily="34" charset="0"/>
                <a:ea typeface="Verdana" pitchFamily="34" charset="0"/>
                <a:cs typeface="Arial" panose="020B0604020202020204" pitchFamily="34" charset="0"/>
              </a:defRPr>
            </a:lvl1pPr>
          </a:lstStyle>
          <a:p>
            <a:pPr lvl="0"/>
            <a:r>
              <a:rPr lang="en-US"/>
              <a:t>SUB Header</a:t>
            </a:r>
          </a:p>
        </p:txBody>
      </p:sp>
      <p:sp>
        <p:nvSpPr>
          <p:cNvPr id="11" name="Text Placeholder 4">
            <a:extLst>
              <a:ext uri="{FF2B5EF4-FFF2-40B4-BE49-F238E27FC236}">
                <a16:creationId xmlns:a16="http://schemas.microsoft.com/office/drawing/2014/main" id="{BBC2CE44-B1FC-4E9A-9D09-5B0184CB071F}"/>
              </a:ext>
            </a:extLst>
          </p:cNvPr>
          <p:cNvSpPr>
            <a:spLocks noGrp="1"/>
          </p:cNvSpPr>
          <p:nvPr>
            <p:ph type="body" sz="quarter" idx="12"/>
          </p:nvPr>
        </p:nvSpPr>
        <p:spPr>
          <a:xfrm>
            <a:off x="746919" y="1752600"/>
            <a:ext cx="6248400" cy="4267200"/>
          </a:xfrm>
          <a:prstGeom prst="rect">
            <a:avLst/>
          </a:prstGeom>
        </p:spPr>
        <p:txBody>
          <a:bodyPr/>
          <a:lstStyle>
            <a:lvl1pPr>
              <a:buClr>
                <a:srgbClr val="0070C0"/>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C0F3"/>
              </a:buClr>
              <a:defRPr sz="2200">
                <a:solidFill>
                  <a:schemeClr val="tx1">
                    <a:lumMod val="65000"/>
                    <a:lumOff val="3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buClr>
                <a:schemeClr val="tx1">
                  <a:lumMod val="50000"/>
                  <a:lumOff val="50000"/>
                </a:schemeClr>
              </a:buCl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buClr>
                <a:schemeClr val="bg1">
                  <a:lumMod val="65000"/>
                </a:schemeClr>
              </a:buClr>
              <a:buSzPct val="65000"/>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A84F6C2-8BEB-41AE-A674-CB156920141F}"/>
              </a:ext>
            </a:extLst>
          </p:cNvPr>
          <p:cNvSpPr>
            <a:spLocks noGrp="1"/>
          </p:cNvSpPr>
          <p:nvPr>
            <p:ph type="body" sz="quarter" idx="13" hasCustomPrompt="1"/>
          </p:nvPr>
        </p:nvSpPr>
        <p:spPr>
          <a:xfrm>
            <a:off x="8214519" y="152400"/>
            <a:ext cx="3201194" cy="914400"/>
          </a:xfrm>
          <a:prstGeom prst="rect">
            <a:avLst/>
          </a:prstGeom>
        </p:spPr>
        <p:txBody>
          <a:bodyPr anchor="b" anchorCtr="0"/>
          <a:lstStyle>
            <a:lvl1pPr marL="0" indent="0" algn="r">
              <a:buNone/>
              <a:defRPr sz="2800" b="1">
                <a:solidFill>
                  <a:schemeClr val="bg1"/>
                </a:solidFill>
                <a:latin typeface="Century Gothic" panose="020B0502020202020204" pitchFamily="34" charset="0"/>
              </a:defRPr>
            </a:lvl1pPr>
          </a:lstStyle>
          <a:p>
            <a:pPr lvl="0"/>
            <a:r>
              <a:rPr lang="en-US"/>
              <a:t>MAIN HEADER</a:t>
            </a:r>
          </a:p>
        </p:txBody>
      </p:sp>
    </p:spTree>
    <p:extLst>
      <p:ext uri="{BB962C8B-B14F-4D97-AF65-F5344CB8AC3E}">
        <p14:creationId xmlns:p14="http://schemas.microsoft.com/office/powerpoint/2010/main" val="729576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side Template - Header + Sub Header w/ content on lef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15"/>
          <p:cNvSpPr>
            <a:spLocks noGrp="1"/>
          </p:cNvSpPr>
          <p:nvPr>
            <p:ph type="body" sz="quarter" idx="10" hasCustomPrompt="1"/>
          </p:nvPr>
        </p:nvSpPr>
        <p:spPr>
          <a:xfrm>
            <a:off x="746919" y="1143000"/>
            <a:ext cx="10668000" cy="533400"/>
          </a:xfrm>
          <a:prstGeom prst="rect">
            <a:avLst/>
          </a:prstGeom>
        </p:spPr>
        <p:txBody>
          <a:bodyPr anchor="ctr"/>
          <a:lstStyle>
            <a:lvl1pPr marL="0" indent="0" algn="ctr">
              <a:buNone/>
              <a:defRPr kumimoji="0" lang="en-US" sz="2200" b="0" i="0" u="none" strike="noStrike" kern="1200" cap="all" spc="0" normalizeH="0" baseline="0" dirty="0" smtClean="0">
                <a:ln>
                  <a:noFill/>
                </a:ln>
                <a:solidFill>
                  <a:srgbClr val="00C0F3"/>
                </a:solidFill>
                <a:effectLst/>
                <a:uLnTx/>
                <a:uFillTx/>
                <a:latin typeface="Century Gothic" panose="020B0502020202020204" pitchFamily="34" charset="0"/>
                <a:ea typeface="Verdana" pitchFamily="34" charset="0"/>
                <a:cs typeface="Arial" panose="020B0604020202020204" pitchFamily="34" charset="0"/>
              </a:defRPr>
            </a:lvl1pPr>
          </a:lstStyle>
          <a:p>
            <a:pPr lvl="0"/>
            <a:r>
              <a:rPr lang="en-US"/>
              <a:t>SUB Header</a:t>
            </a:r>
          </a:p>
        </p:txBody>
      </p:sp>
      <p:sp>
        <p:nvSpPr>
          <p:cNvPr id="2" name="Title 1"/>
          <p:cNvSpPr>
            <a:spLocks noGrp="1"/>
          </p:cNvSpPr>
          <p:nvPr>
            <p:ph type="title" hasCustomPrompt="1"/>
          </p:nvPr>
        </p:nvSpPr>
        <p:spPr>
          <a:xfrm>
            <a:off x="746919" y="228600"/>
            <a:ext cx="10668000" cy="838200"/>
          </a:xfrm>
          <a:prstGeom prst="rect">
            <a:avLst/>
          </a:prstGeom>
        </p:spPr>
        <p:txBody>
          <a:bodyPr anchor="b"/>
          <a:lstStyle>
            <a:lvl1pPr>
              <a:defRPr sz="2800" b="1" cap="all" baseline="0">
                <a:solidFill>
                  <a:srgbClr val="0068B3"/>
                </a:solidFill>
                <a:latin typeface="Century Gothic" panose="020B0502020202020204" pitchFamily="34" charset="0"/>
                <a:cs typeface="Arial" panose="020B0604020202020204" pitchFamily="34" charset="0"/>
              </a:defRPr>
            </a:lvl1pPr>
          </a:lstStyle>
          <a:p>
            <a:r>
              <a:rPr lang="en-US"/>
              <a:t>MAIN Header</a:t>
            </a:r>
          </a:p>
        </p:txBody>
      </p:sp>
      <p:sp>
        <p:nvSpPr>
          <p:cNvPr id="5" name="Text Placeholder 4"/>
          <p:cNvSpPr>
            <a:spLocks noGrp="1"/>
          </p:cNvSpPr>
          <p:nvPr>
            <p:ph type="body" sz="quarter" idx="11"/>
          </p:nvPr>
        </p:nvSpPr>
        <p:spPr>
          <a:xfrm>
            <a:off x="746919" y="1752600"/>
            <a:ext cx="10668000" cy="4267200"/>
          </a:xfrm>
          <a:prstGeom prst="rect">
            <a:avLst/>
          </a:prstGeom>
        </p:spPr>
        <p:txBody>
          <a:bodyPr/>
          <a:lstStyle>
            <a:lvl1pPr>
              <a:buClr>
                <a:srgbClr val="0070C0"/>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C0F3"/>
              </a:buClr>
              <a:defRPr sz="2200">
                <a:solidFill>
                  <a:schemeClr val="tx1">
                    <a:lumMod val="65000"/>
                    <a:lumOff val="3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buClr>
                <a:schemeClr val="tx1">
                  <a:lumMod val="50000"/>
                  <a:lumOff val="50000"/>
                </a:schemeClr>
              </a:buCl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buClr>
                <a:schemeClr val="bg1">
                  <a:lumMod val="65000"/>
                </a:schemeClr>
              </a:buClr>
              <a:buSzPct val="65000"/>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userDrawn="1"/>
        </p:nvSpPr>
        <p:spPr>
          <a:xfrm>
            <a:off x="5395119" y="1124712"/>
            <a:ext cx="13716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
        <p:nvSpPr>
          <p:cNvPr id="9" name="TextBox 8"/>
          <p:cNvSpPr txBox="1"/>
          <p:nvPr userDrawn="1"/>
        </p:nvSpPr>
        <p:spPr>
          <a:xfrm>
            <a:off x="343308" y="6400800"/>
            <a:ext cx="1546611" cy="215444"/>
          </a:xfrm>
          <a:prstGeom prst="rect">
            <a:avLst/>
          </a:prstGeom>
          <a:noFill/>
        </p:spPr>
        <p:txBody>
          <a:bodyPr wrap="square" rtlCol="0">
            <a:spAutoFit/>
          </a:bodyPr>
          <a:lstStyle/>
          <a:p>
            <a:pPr fontAlgn="base">
              <a:spcBef>
                <a:spcPct val="0"/>
              </a:spcBef>
              <a:spcAft>
                <a:spcPct val="0"/>
              </a:spcAft>
            </a:pPr>
            <a:r>
              <a:rPr lang="en-US" sz="800" b="1" i="1">
                <a:solidFill>
                  <a:schemeClr val="bg1">
                    <a:lumMod val="75000"/>
                  </a:schemeClr>
                </a:solidFill>
                <a:latin typeface="Verdana" pitchFamily="34" charset="0"/>
                <a:ea typeface="Verdana" pitchFamily="34" charset="0"/>
                <a:cs typeface="Verdana" pitchFamily="34" charset="0"/>
              </a:rPr>
              <a:t>Learning with Purpose</a:t>
            </a:r>
          </a:p>
        </p:txBody>
      </p:sp>
    </p:spTree>
    <p:extLst>
      <p:ext uri="{BB962C8B-B14F-4D97-AF65-F5344CB8AC3E}">
        <p14:creationId xmlns:p14="http://schemas.microsoft.com/office/powerpoint/2010/main" val="31087452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ide Template w/ Header + Sub Header on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15"/>
          <p:cNvSpPr>
            <a:spLocks noGrp="1"/>
          </p:cNvSpPr>
          <p:nvPr>
            <p:ph type="body" sz="quarter" idx="10" hasCustomPrompt="1"/>
          </p:nvPr>
        </p:nvSpPr>
        <p:spPr>
          <a:xfrm>
            <a:off x="8214519" y="1143000"/>
            <a:ext cx="3200400" cy="533400"/>
          </a:xfrm>
          <a:prstGeom prst="rect">
            <a:avLst/>
          </a:prstGeom>
        </p:spPr>
        <p:txBody>
          <a:bodyPr anchor="ctr"/>
          <a:lstStyle>
            <a:lvl1pPr marL="0" indent="0" algn="r">
              <a:buNone/>
              <a:defRPr kumimoji="0" lang="en-US" sz="2200" b="0" i="0" u="none" strike="noStrike" kern="1200" cap="all" spc="0" normalizeH="0" baseline="0" dirty="0" smtClean="0">
                <a:ln>
                  <a:noFill/>
                </a:ln>
                <a:solidFill>
                  <a:srgbClr val="00C0F3"/>
                </a:solidFill>
                <a:effectLst/>
                <a:uLnTx/>
                <a:uFillTx/>
                <a:latin typeface="Century Gothic" panose="020B0502020202020204" pitchFamily="34" charset="0"/>
                <a:ea typeface="Verdana" pitchFamily="34" charset="0"/>
                <a:cs typeface="Arial" panose="020B0604020202020204" pitchFamily="34" charset="0"/>
              </a:defRPr>
            </a:lvl1pPr>
          </a:lstStyle>
          <a:p>
            <a:pPr lvl="0"/>
            <a:r>
              <a:rPr lang="en-US"/>
              <a:t>SUB Header</a:t>
            </a:r>
          </a:p>
        </p:txBody>
      </p:sp>
      <p:sp>
        <p:nvSpPr>
          <p:cNvPr id="2" name="Title 1"/>
          <p:cNvSpPr>
            <a:spLocks noGrp="1"/>
          </p:cNvSpPr>
          <p:nvPr>
            <p:ph type="title" hasCustomPrompt="1"/>
          </p:nvPr>
        </p:nvSpPr>
        <p:spPr>
          <a:xfrm>
            <a:off x="8214519" y="228600"/>
            <a:ext cx="3200400" cy="838200"/>
          </a:xfrm>
          <a:prstGeom prst="rect">
            <a:avLst/>
          </a:prstGeom>
        </p:spPr>
        <p:txBody>
          <a:bodyPr anchor="b"/>
          <a:lstStyle>
            <a:lvl1pPr algn="r">
              <a:defRPr sz="2800" b="1" cap="all" baseline="0">
                <a:solidFill>
                  <a:srgbClr val="0068B3"/>
                </a:solidFill>
                <a:latin typeface="Century Gothic" panose="020B0502020202020204" pitchFamily="34" charset="0"/>
                <a:cs typeface="Arial" panose="020B0604020202020204" pitchFamily="34" charset="0"/>
              </a:defRPr>
            </a:lvl1pPr>
          </a:lstStyle>
          <a:p>
            <a:r>
              <a:rPr lang="en-US"/>
              <a:t>MAIN Header</a:t>
            </a:r>
          </a:p>
        </p:txBody>
      </p:sp>
      <p:sp>
        <p:nvSpPr>
          <p:cNvPr id="5" name="Text Placeholder 4"/>
          <p:cNvSpPr>
            <a:spLocks noGrp="1"/>
          </p:cNvSpPr>
          <p:nvPr>
            <p:ph type="body" sz="quarter" idx="11"/>
          </p:nvPr>
        </p:nvSpPr>
        <p:spPr>
          <a:xfrm>
            <a:off x="746919" y="1752600"/>
            <a:ext cx="10668000" cy="4267200"/>
          </a:xfrm>
          <a:prstGeom prst="rect">
            <a:avLst/>
          </a:prstGeom>
        </p:spPr>
        <p:txBody>
          <a:bodyPr/>
          <a:lstStyle>
            <a:lvl1pPr>
              <a:buClr>
                <a:srgbClr val="0070C0"/>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C0F3"/>
              </a:buClr>
              <a:defRPr sz="2200">
                <a:solidFill>
                  <a:schemeClr val="tx1">
                    <a:lumMod val="65000"/>
                    <a:lumOff val="3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buClr>
                <a:schemeClr val="tx1">
                  <a:lumMod val="50000"/>
                  <a:lumOff val="50000"/>
                </a:schemeClr>
              </a:buCl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buClr>
                <a:schemeClr val="bg1">
                  <a:lumMod val="65000"/>
                </a:schemeClr>
              </a:buClr>
              <a:buSzPct val="65000"/>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
        <p:nvSpPr>
          <p:cNvPr id="9" name="TextBox 8"/>
          <p:cNvSpPr txBox="1"/>
          <p:nvPr userDrawn="1"/>
        </p:nvSpPr>
        <p:spPr>
          <a:xfrm>
            <a:off x="343308" y="6400800"/>
            <a:ext cx="1546611" cy="215444"/>
          </a:xfrm>
          <a:prstGeom prst="rect">
            <a:avLst/>
          </a:prstGeom>
          <a:noFill/>
        </p:spPr>
        <p:txBody>
          <a:bodyPr wrap="square" rtlCol="0">
            <a:spAutoFit/>
          </a:bodyPr>
          <a:lstStyle/>
          <a:p>
            <a:pPr fontAlgn="base">
              <a:spcBef>
                <a:spcPct val="0"/>
              </a:spcBef>
              <a:spcAft>
                <a:spcPct val="0"/>
              </a:spcAft>
            </a:pPr>
            <a:r>
              <a:rPr lang="en-US" sz="800" b="1" i="1">
                <a:solidFill>
                  <a:schemeClr val="bg1">
                    <a:lumMod val="75000"/>
                  </a:schemeClr>
                </a:solidFill>
                <a:latin typeface="Verdana" pitchFamily="34" charset="0"/>
                <a:ea typeface="Verdana" pitchFamily="34" charset="0"/>
                <a:cs typeface="Verdana" pitchFamily="34" charset="0"/>
              </a:rPr>
              <a:t>Learning with Purpose</a:t>
            </a:r>
          </a:p>
        </p:txBody>
      </p:sp>
    </p:spTree>
    <p:extLst>
      <p:ext uri="{BB962C8B-B14F-4D97-AF65-F5344CB8AC3E}">
        <p14:creationId xmlns:p14="http://schemas.microsoft.com/office/powerpoint/2010/main" val="23073796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side template w/ Header and content on lef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46919" y="228600"/>
            <a:ext cx="10668000" cy="838200"/>
          </a:xfrm>
          <a:prstGeom prst="rect">
            <a:avLst/>
          </a:prstGeom>
        </p:spPr>
        <p:txBody>
          <a:bodyPr anchor="b"/>
          <a:lstStyle>
            <a:lvl1pPr>
              <a:defRPr sz="2800" b="1" cap="all" baseline="0">
                <a:solidFill>
                  <a:srgbClr val="0068B3"/>
                </a:solidFill>
                <a:latin typeface="Century Gothic" panose="020B0502020202020204" pitchFamily="34" charset="0"/>
                <a:cs typeface="Arial" panose="020B0604020202020204" pitchFamily="34" charset="0"/>
              </a:defRPr>
            </a:lvl1pPr>
          </a:lstStyle>
          <a:p>
            <a:r>
              <a:rPr lang="en-US"/>
              <a:t>MAIN Header</a:t>
            </a:r>
          </a:p>
        </p:txBody>
      </p:sp>
      <p:sp>
        <p:nvSpPr>
          <p:cNvPr id="5" name="Text Placeholder 4"/>
          <p:cNvSpPr>
            <a:spLocks noGrp="1"/>
          </p:cNvSpPr>
          <p:nvPr>
            <p:ph type="body" sz="quarter" idx="11"/>
          </p:nvPr>
        </p:nvSpPr>
        <p:spPr>
          <a:xfrm>
            <a:off x="746919" y="1295400"/>
            <a:ext cx="10668000" cy="4267200"/>
          </a:xfrm>
          <a:prstGeom prst="rect">
            <a:avLst/>
          </a:prstGeom>
        </p:spPr>
        <p:txBody>
          <a:bodyPr/>
          <a:lstStyle>
            <a:lvl1pPr>
              <a:buClr>
                <a:srgbClr val="0070C0"/>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C0F3"/>
              </a:buClr>
              <a:defRPr sz="2200">
                <a:solidFill>
                  <a:schemeClr val="tx1">
                    <a:lumMod val="65000"/>
                    <a:lumOff val="3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buClr>
                <a:schemeClr val="tx1">
                  <a:lumMod val="50000"/>
                  <a:lumOff val="50000"/>
                </a:schemeClr>
              </a:buCl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buClr>
                <a:schemeClr val="bg1">
                  <a:lumMod val="65000"/>
                </a:schemeClr>
              </a:buClr>
              <a:buSzPct val="65000"/>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
        <p:nvSpPr>
          <p:cNvPr id="7" name="TextBox 6"/>
          <p:cNvSpPr txBox="1"/>
          <p:nvPr userDrawn="1"/>
        </p:nvSpPr>
        <p:spPr>
          <a:xfrm>
            <a:off x="343308" y="6400800"/>
            <a:ext cx="1546611" cy="215444"/>
          </a:xfrm>
          <a:prstGeom prst="rect">
            <a:avLst/>
          </a:prstGeom>
          <a:noFill/>
        </p:spPr>
        <p:txBody>
          <a:bodyPr wrap="square" rtlCol="0">
            <a:spAutoFit/>
          </a:bodyPr>
          <a:lstStyle/>
          <a:p>
            <a:pPr fontAlgn="base">
              <a:spcBef>
                <a:spcPct val="0"/>
              </a:spcBef>
              <a:spcAft>
                <a:spcPct val="0"/>
              </a:spcAft>
            </a:pPr>
            <a:r>
              <a:rPr lang="en-US" sz="800" b="1" i="1">
                <a:solidFill>
                  <a:schemeClr val="bg1">
                    <a:lumMod val="75000"/>
                  </a:schemeClr>
                </a:solidFill>
                <a:latin typeface="Verdana" pitchFamily="34" charset="0"/>
                <a:ea typeface="Verdana" pitchFamily="34" charset="0"/>
                <a:cs typeface="Verdana" pitchFamily="34" charset="0"/>
              </a:rPr>
              <a:t>Learning with Purpose</a:t>
            </a:r>
          </a:p>
        </p:txBody>
      </p:sp>
    </p:spTree>
    <p:extLst>
      <p:ext uri="{BB962C8B-B14F-4D97-AF65-F5344CB8AC3E}">
        <p14:creationId xmlns:p14="http://schemas.microsoft.com/office/powerpoint/2010/main" val="15737815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with Picture and content">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3566319" y="1828800"/>
            <a:ext cx="3505201" cy="609600"/>
          </a:xfrm>
          <a:prstGeom prst="rect">
            <a:avLst/>
          </a:prstGeom>
        </p:spPr>
        <p:txBody>
          <a:bodyPr>
            <a:normAutofit/>
          </a:bodyPr>
          <a:lstStyle>
            <a:lvl1pPr marL="0" indent="0" algn="l">
              <a:buNone/>
              <a:defRPr lang="en-US" sz="2200" b="0" kern="1200" cap="all" baseline="0" dirty="0">
                <a:solidFill>
                  <a:srgbClr val="00C0F3"/>
                </a:solidFill>
                <a:latin typeface="Century Gothic" panose="020B0502020202020204" pitchFamily="34" charset="0"/>
                <a:ea typeface="Verdana" pitchFamily="34" charset="0"/>
                <a:cs typeface="Arial" panose="020B0604020202020204" pitchFamily="34" charset="0"/>
              </a:defRPr>
            </a:lvl1pPr>
            <a:lvl2pPr marL="457146" indent="0" algn="ctr">
              <a:buNone/>
              <a:defRPr>
                <a:solidFill>
                  <a:schemeClr val="tx1">
                    <a:tint val="75000"/>
                  </a:schemeClr>
                </a:solidFill>
              </a:defRPr>
            </a:lvl2pPr>
            <a:lvl3pPr marL="914293" indent="0" algn="ctr">
              <a:buNone/>
              <a:defRPr>
                <a:solidFill>
                  <a:schemeClr val="tx1">
                    <a:tint val="75000"/>
                  </a:schemeClr>
                </a:solidFill>
              </a:defRPr>
            </a:lvl3pPr>
            <a:lvl4pPr marL="1371440" indent="0" algn="ctr">
              <a:buNone/>
              <a:defRPr>
                <a:solidFill>
                  <a:schemeClr val="tx1">
                    <a:tint val="75000"/>
                  </a:schemeClr>
                </a:solidFill>
              </a:defRPr>
            </a:lvl4pPr>
            <a:lvl5pPr marL="1828586" indent="0" algn="ctr">
              <a:buNone/>
              <a:defRPr>
                <a:solidFill>
                  <a:schemeClr val="tx1">
                    <a:tint val="75000"/>
                  </a:schemeClr>
                </a:solidFill>
              </a:defRPr>
            </a:lvl5pPr>
            <a:lvl6pPr marL="2285733" indent="0" algn="ctr">
              <a:buNone/>
              <a:defRPr>
                <a:solidFill>
                  <a:schemeClr val="tx1">
                    <a:tint val="75000"/>
                  </a:schemeClr>
                </a:solidFill>
              </a:defRPr>
            </a:lvl6pPr>
            <a:lvl7pPr marL="2742879" indent="0" algn="ctr">
              <a:buNone/>
              <a:defRPr>
                <a:solidFill>
                  <a:schemeClr val="tx1">
                    <a:tint val="75000"/>
                  </a:schemeClr>
                </a:solidFill>
              </a:defRPr>
            </a:lvl7pPr>
            <a:lvl8pPr marL="3200026" indent="0" algn="ctr">
              <a:buNone/>
              <a:defRPr>
                <a:solidFill>
                  <a:schemeClr val="tx1">
                    <a:tint val="75000"/>
                  </a:schemeClr>
                </a:solidFill>
              </a:defRPr>
            </a:lvl8pPr>
            <a:lvl9pPr marL="3657172" indent="0" algn="ctr">
              <a:buNone/>
              <a:defRPr>
                <a:solidFill>
                  <a:schemeClr val="tx1">
                    <a:tint val="75000"/>
                  </a:schemeClr>
                </a:solidFill>
              </a:defRPr>
            </a:lvl9pPr>
          </a:lstStyle>
          <a:p>
            <a:r>
              <a:rPr lang="en-US"/>
              <a:t>CLICK TO EDIT SUB Header</a:t>
            </a:r>
          </a:p>
        </p:txBody>
      </p:sp>
      <p:sp>
        <p:nvSpPr>
          <p:cNvPr id="11" name="Picture Placeholder 10"/>
          <p:cNvSpPr>
            <a:spLocks noGrp="1"/>
          </p:cNvSpPr>
          <p:nvPr>
            <p:ph type="pic" sz="quarter" idx="10"/>
          </p:nvPr>
        </p:nvSpPr>
        <p:spPr>
          <a:xfrm>
            <a:off x="0" y="1752600"/>
            <a:ext cx="3399632" cy="3429000"/>
          </a:xfrm>
          <a:prstGeom prst="rect">
            <a:avLst/>
          </a:prstGeom>
        </p:spPr>
        <p:txBody>
          <a:bodyPr/>
          <a:lstStyle>
            <a:lvl1pPr marL="0" indent="0">
              <a:buFontTx/>
              <a:buNone/>
              <a:defRPr sz="1600">
                <a:latin typeface="Century Gothic" panose="020B0502020202020204" pitchFamily="34" charset="0"/>
              </a:defRPr>
            </a:lvl1pPr>
          </a:lstStyle>
          <a:p>
            <a:r>
              <a:rPr lang="en-US"/>
              <a:t>Click icon to add picture</a:t>
            </a:r>
          </a:p>
        </p:txBody>
      </p:sp>
      <p:sp>
        <p:nvSpPr>
          <p:cNvPr id="12" name="Title 1"/>
          <p:cNvSpPr>
            <a:spLocks noGrp="1"/>
          </p:cNvSpPr>
          <p:nvPr>
            <p:ph type="ctrTitle" hasCustomPrompt="1"/>
          </p:nvPr>
        </p:nvSpPr>
        <p:spPr>
          <a:xfrm>
            <a:off x="365919" y="304800"/>
            <a:ext cx="5257800" cy="1295400"/>
          </a:xfrm>
          <a:prstGeom prst="rect">
            <a:avLst/>
          </a:prstGeom>
        </p:spPr>
        <p:txBody>
          <a:bodyPr anchor="b">
            <a:normAutofit/>
          </a:bodyPr>
          <a:lstStyle>
            <a:lvl1pPr algn="l">
              <a:defRPr sz="2800" b="1" cap="all" baseline="0">
                <a:solidFill>
                  <a:srgbClr val="0068B3"/>
                </a:solidFill>
                <a:latin typeface="Century Gothic" panose="020B0502020202020204" pitchFamily="34" charset="0"/>
                <a:ea typeface="Verdana" pitchFamily="34" charset="0"/>
                <a:cs typeface="Arial" panose="020B0604020202020204" pitchFamily="34" charset="0"/>
              </a:defRPr>
            </a:lvl1pPr>
          </a:lstStyle>
          <a:p>
            <a:r>
              <a:rPr lang="en-US"/>
              <a:t>CLICK TO EDIT TITLE</a:t>
            </a:r>
          </a:p>
        </p:txBody>
      </p:sp>
      <p:sp>
        <p:nvSpPr>
          <p:cNvPr id="6" name="Text Placeholder 5"/>
          <p:cNvSpPr>
            <a:spLocks noGrp="1"/>
          </p:cNvSpPr>
          <p:nvPr>
            <p:ph type="body" sz="quarter" idx="11" hasCustomPrompt="1"/>
          </p:nvPr>
        </p:nvSpPr>
        <p:spPr>
          <a:xfrm>
            <a:off x="3566319" y="2438400"/>
            <a:ext cx="3505200" cy="2667000"/>
          </a:xfrm>
          <a:prstGeom prst="rect">
            <a:avLst/>
          </a:prstGeom>
        </p:spPr>
        <p:txBody>
          <a:bodyPr/>
          <a:lstStyle>
            <a:lvl1pPr marL="0" indent="0">
              <a:buFontTx/>
              <a:buNone/>
              <a:defRPr sz="2600">
                <a:solidFill>
                  <a:schemeClr val="tx1">
                    <a:lumMod val="75000"/>
                    <a:lumOff val="25000"/>
                  </a:schemeClr>
                </a:solidFill>
                <a:latin typeface="Times New Roman" panose="02020603050405020304" pitchFamily="18" charset="0"/>
                <a:cs typeface="Times New Roman" panose="02020603050405020304" pitchFamily="18" charset="0"/>
              </a:defRPr>
            </a:lvl1pPr>
            <a:lvl2pPr marL="457146" indent="0">
              <a:buFontTx/>
              <a:buNone/>
              <a:defRPr sz="2100">
                <a:latin typeface="Times New Roman" panose="02020603050405020304" pitchFamily="18" charset="0"/>
                <a:cs typeface="Times New Roman" panose="02020603050405020304" pitchFamily="18" charset="0"/>
              </a:defRPr>
            </a:lvl2pPr>
            <a:lvl3pPr marL="914294" indent="0">
              <a:buFontTx/>
              <a:buNone/>
              <a:defRPr sz="2100">
                <a:latin typeface="Times New Roman" panose="02020603050405020304" pitchFamily="18" charset="0"/>
                <a:cs typeface="Times New Roman" panose="02020603050405020304" pitchFamily="18" charset="0"/>
              </a:defRPr>
            </a:lvl3pPr>
            <a:lvl4pPr marL="1371440" indent="0">
              <a:buFontTx/>
              <a:buNone/>
              <a:defRPr sz="2100">
                <a:latin typeface="Times New Roman" panose="02020603050405020304" pitchFamily="18" charset="0"/>
                <a:cs typeface="Times New Roman" panose="02020603050405020304" pitchFamily="18" charset="0"/>
              </a:defRPr>
            </a:lvl4pPr>
            <a:lvl5pPr marL="1828586" indent="0">
              <a:buFontTx/>
              <a:buNone/>
              <a:defRPr sz="2100">
                <a:latin typeface="Times New Roman" panose="02020603050405020304" pitchFamily="18" charset="0"/>
                <a:cs typeface="Times New Roman" panose="02020603050405020304" pitchFamily="18" charset="0"/>
              </a:defRPr>
            </a:lvl5pPr>
          </a:lstStyle>
          <a:p>
            <a:pPr lvl="0"/>
            <a:r>
              <a:rPr lang="en-US"/>
              <a:t>Click to edit text</a:t>
            </a:r>
          </a:p>
        </p:txBody>
      </p:sp>
      <p:pic>
        <p:nvPicPr>
          <p:cNvPr id="10" name="Picture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29688" y="5962650"/>
            <a:ext cx="490031" cy="590550"/>
          </a:xfrm>
          <a:prstGeom prst="rect">
            <a:avLst/>
          </a:prstGeom>
        </p:spPr>
      </p:pic>
      <p:sp>
        <p:nvSpPr>
          <p:cNvPr id="14" name="TextBox 13"/>
          <p:cNvSpPr txBox="1"/>
          <p:nvPr userDrawn="1"/>
        </p:nvSpPr>
        <p:spPr>
          <a:xfrm>
            <a:off x="343308" y="6400800"/>
            <a:ext cx="1546611" cy="215444"/>
          </a:xfrm>
          <a:prstGeom prst="rect">
            <a:avLst/>
          </a:prstGeom>
          <a:noFill/>
        </p:spPr>
        <p:txBody>
          <a:bodyPr wrap="square" rtlCol="0">
            <a:spAutoFit/>
          </a:bodyPr>
          <a:lstStyle/>
          <a:p>
            <a:pPr fontAlgn="base">
              <a:spcBef>
                <a:spcPct val="0"/>
              </a:spcBef>
              <a:spcAft>
                <a:spcPct val="0"/>
              </a:spcAft>
            </a:pPr>
            <a:r>
              <a:rPr lang="en-US" sz="800" b="1" i="1">
                <a:solidFill>
                  <a:schemeClr val="bg1">
                    <a:lumMod val="75000"/>
                  </a:schemeClr>
                </a:solidFill>
                <a:latin typeface="Verdana" pitchFamily="34" charset="0"/>
                <a:ea typeface="Verdana" pitchFamily="34" charset="0"/>
                <a:cs typeface="Verdana" pitchFamily="34" charset="0"/>
              </a:rPr>
              <a:t>Learning with Purpose</a:t>
            </a:r>
          </a:p>
        </p:txBody>
      </p:sp>
    </p:spTree>
    <p:extLst>
      <p:ext uri="{BB962C8B-B14F-4D97-AF65-F5344CB8AC3E}">
        <p14:creationId xmlns:p14="http://schemas.microsoft.com/office/powerpoint/2010/main" val="2078656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4128"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side template - Header + Sub Header and Two Content field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15"/>
          <p:cNvSpPr>
            <a:spLocks noGrp="1"/>
          </p:cNvSpPr>
          <p:nvPr>
            <p:ph type="body" sz="quarter" idx="10" hasCustomPrompt="1"/>
          </p:nvPr>
        </p:nvSpPr>
        <p:spPr>
          <a:xfrm>
            <a:off x="608092" y="990600"/>
            <a:ext cx="10945654" cy="533400"/>
          </a:xfrm>
          <a:prstGeom prst="rect">
            <a:avLst/>
          </a:prstGeom>
        </p:spPr>
        <p:txBody>
          <a:bodyPr anchor="ctr"/>
          <a:lstStyle>
            <a:lvl1pPr marL="0" indent="0" algn="ctr">
              <a:buNone/>
              <a:defRPr kumimoji="0" lang="en-US" sz="2200" b="0" i="0" u="none" strike="noStrike" kern="1200" cap="all" spc="0" normalizeH="0" baseline="0" dirty="0" smtClean="0">
                <a:ln>
                  <a:noFill/>
                </a:ln>
                <a:solidFill>
                  <a:srgbClr val="00C0F3"/>
                </a:solidFill>
                <a:effectLst/>
                <a:uLnTx/>
                <a:uFillTx/>
                <a:latin typeface="Century Gothic" panose="020B0502020202020204" pitchFamily="34" charset="0"/>
                <a:ea typeface="Verdana" pitchFamily="34" charset="0"/>
                <a:cs typeface="Verdana" pitchFamily="34" charset="0"/>
              </a:defRPr>
            </a:lvl1pPr>
          </a:lstStyle>
          <a:p>
            <a:pPr lvl="0"/>
            <a:r>
              <a:rPr lang="en-US"/>
              <a:t>SUB Header</a:t>
            </a:r>
          </a:p>
        </p:txBody>
      </p:sp>
      <p:sp>
        <p:nvSpPr>
          <p:cNvPr id="8" name="Rectangle 7"/>
          <p:cNvSpPr/>
          <p:nvPr userDrawn="1"/>
        </p:nvSpPr>
        <p:spPr>
          <a:xfrm>
            <a:off x="5395119" y="972312"/>
            <a:ext cx="1371600" cy="18288"/>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hasCustomPrompt="1"/>
          </p:nvPr>
        </p:nvSpPr>
        <p:spPr>
          <a:xfrm>
            <a:off x="608013" y="274638"/>
            <a:ext cx="10945812" cy="639762"/>
          </a:xfrm>
          <a:prstGeom prst="rect">
            <a:avLst/>
          </a:prstGeom>
        </p:spPr>
        <p:txBody>
          <a:bodyPr/>
          <a:lstStyle>
            <a:lvl1pPr>
              <a:defRPr sz="2800" b="1" cap="all" baseline="0">
                <a:solidFill>
                  <a:srgbClr val="0068B3"/>
                </a:solidFill>
                <a:latin typeface="Century Gothic" panose="020B0502020202020204" pitchFamily="34" charset="0"/>
              </a:defRPr>
            </a:lvl1pPr>
          </a:lstStyle>
          <a:p>
            <a:r>
              <a:rPr lang="en-US"/>
              <a:t>CLICK TO EDIT Header</a:t>
            </a:r>
          </a:p>
        </p:txBody>
      </p:sp>
      <p:sp>
        <p:nvSpPr>
          <p:cNvPr id="3" name="Content Placeholder 2"/>
          <p:cNvSpPr>
            <a:spLocks noGrp="1"/>
          </p:cNvSpPr>
          <p:nvPr>
            <p:ph sz="quarter" idx="12"/>
          </p:nvPr>
        </p:nvSpPr>
        <p:spPr>
          <a:xfrm>
            <a:off x="595313" y="1752600"/>
            <a:ext cx="5410200" cy="4572000"/>
          </a:xfrm>
          <a:prstGeom prst="rect">
            <a:avLst/>
          </a:prstGeom>
        </p:spPr>
        <p:txBody>
          <a:bodyPr wrap="square" lIns="91440" bIns="45720"/>
          <a:lstStyle>
            <a:lvl1pPr>
              <a:buClr>
                <a:srgbClr val="0068B3"/>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B0F0"/>
              </a:buClr>
              <a:defRPr sz="2200">
                <a:solidFill>
                  <a:schemeClr val="tx1">
                    <a:lumMod val="75000"/>
                    <a:lumOff val="2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2"/>
          <p:cNvSpPr>
            <a:spLocks noGrp="1"/>
          </p:cNvSpPr>
          <p:nvPr>
            <p:ph sz="quarter" idx="13"/>
          </p:nvPr>
        </p:nvSpPr>
        <p:spPr>
          <a:xfrm>
            <a:off x="6157119" y="1752600"/>
            <a:ext cx="5410200" cy="4572000"/>
          </a:xfrm>
          <a:prstGeom prst="rect">
            <a:avLst/>
          </a:prstGeom>
        </p:spPr>
        <p:txBody>
          <a:bodyPr/>
          <a:lstStyle>
            <a:lvl1pPr>
              <a:buClr>
                <a:srgbClr val="0068B3"/>
              </a:buClr>
              <a:defRPr sz="2600">
                <a:solidFill>
                  <a:schemeClr val="tx1">
                    <a:lumMod val="75000"/>
                    <a:lumOff val="25000"/>
                  </a:schemeClr>
                </a:solidFill>
                <a:latin typeface="Times New Roman" panose="02020603050405020304" pitchFamily="18" charset="0"/>
                <a:cs typeface="Times New Roman" panose="02020603050405020304" pitchFamily="18" charset="0"/>
              </a:defRPr>
            </a:lvl1pPr>
            <a:lvl2pPr>
              <a:buClr>
                <a:srgbClr val="00B0F0"/>
              </a:buClr>
              <a:defRPr sz="2200">
                <a:solidFill>
                  <a:schemeClr val="tx1">
                    <a:lumMod val="75000"/>
                    <a:lumOff val="2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
        <p:nvSpPr>
          <p:cNvPr id="12" name="TextBox 11"/>
          <p:cNvSpPr txBox="1"/>
          <p:nvPr userDrawn="1"/>
        </p:nvSpPr>
        <p:spPr>
          <a:xfrm>
            <a:off x="343308" y="6400800"/>
            <a:ext cx="1546611" cy="215444"/>
          </a:xfrm>
          <a:prstGeom prst="rect">
            <a:avLst/>
          </a:prstGeom>
          <a:noFill/>
        </p:spPr>
        <p:txBody>
          <a:bodyPr wrap="square" rtlCol="0">
            <a:spAutoFit/>
          </a:bodyPr>
          <a:lstStyle/>
          <a:p>
            <a:pPr fontAlgn="base">
              <a:spcBef>
                <a:spcPct val="0"/>
              </a:spcBef>
              <a:spcAft>
                <a:spcPct val="0"/>
              </a:spcAft>
            </a:pPr>
            <a:r>
              <a:rPr lang="en-US" sz="800" b="1" i="1">
                <a:solidFill>
                  <a:schemeClr val="bg1">
                    <a:lumMod val="75000"/>
                  </a:schemeClr>
                </a:solidFill>
                <a:latin typeface="Verdana" pitchFamily="34" charset="0"/>
                <a:ea typeface="Verdana" pitchFamily="34" charset="0"/>
                <a:cs typeface="Verdana" pitchFamily="34" charset="0"/>
              </a:rPr>
              <a:t>Learning with Purpose</a:t>
            </a:r>
          </a:p>
        </p:txBody>
      </p:sp>
    </p:spTree>
    <p:extLst>
      <p:ext uri="{BB962C8B-B14F-4D97-AF65-F5344CB8AC3E}">
        <p14:creationId xmlns:p14="http://schemas.microsoft.com/office/powerpoint/2010/main" val="1680757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side template - Header and Two Content field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608013" y="274638"/>
            <a:ext cx="10945812" cy="639762"/>
          </a:xfrm>
          <a:prstGeom prst="rect">
            <a:avLst/>
          </a:prstGeom>
        </p:spPr>
        <p:txBody>
          <a:bodyPr/>
          <a:lstStyle>
            <a:lvl1pPr>
              <a:defRPr sz="2800" b="1" cap="all" baseline="0">
                <a:solidFill>
                  <a:srgbClr val="0068B3"/>
                </a:solidFill>
                <a:latin typeface="Century Gothic" panose="020B0502020202020204" pitchFamily="34" charset="0"/>
              </a:defRPr>
            </a:lvl1pPr>
          </a:lstStyle>
          <a:p>
            <a:r>
              <a:rPr lang="en-US"/>
              <a:t>CLICK TO EDIT Header</a:t>
            </a:r>
          </a:p>
        </p:txBody>
      </p:sp>
      <p:sp>
        <p:nvSpPr>
          <p:cNvPr id="3" name="Content Placeholder 2"/>
          <p:cNvSpPr>
            <a:spLocks noGrp="1"/>
          </p:cNvSpPr>
          <p:nvPr>
            <p:ph sz="quarter" idx="12"/>
          </p:nvPr>
        </p:nvSpPr>
        <p:spPr>
          <a:xfrm>
            <a:off x="595313" y="1143000"/>
            <a:ext cx="5410200" cy="5181600"/>
          </a:xfrm>
          <a:prstGeom prst="rect">
            <a:avLst/>
          </a:prstGeom>
        </p:spPr>
        <p:txBody>
          <a:bodyPr wrap="square" lIns="91440" bIns="45720"/>
          <a:lstStyle>
            <a:lvl1pPr>
              <a:buClr>
                <a:srgbClr val="0068B3"/>
              </a:buClr>
              <a:defRPr sz="2600">
                <a:solidFill>
                  <a:schemeClr val="tx1">
                    <a:lumMod val="95000"/>
                    <a:lumOff val="5000"/>
                  </a:schemeClr>
                </a:solidFill>
                <a:latin typeface="Times New Roman" panose="02020603050405020304" pitchFamily="18" charset="0"/>
                <a:cs typeface="Times New Roman" panose="02020603050405020304" pitchFamily="18" charset="0"/>
              </a:defRPr>
            </a:lvl1pPr>
            <a:lvl2pPr>
              <a:buClr>
                <a:srgbClr val="00B0F0"/>
              </a:buClr>
              <a:defRPr sz="2200">
                <a:solidFill>
                  <a:schemeClr val="tx1">
                    <a:lumMod val="75000"/>
                    <a:lumOff val="2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2"/>
          <p:cNvSpPr>
            <a:spLocks noGrp="1"/>
          </p:cNvSpPr>
          <p:nvPr>
            <p:ph sz="quarter" idx="13"/>
          </p:nvPr>
        </p:nvSpPr>
        <p:spPr>
          <a:xfrm>
            <a:off x="6157119" y="1143000"/>
            <a:ext cx="5410200" cy="5181600"/>
          </a:xfrm>
          <a:prstGeom prst="rect">
            <a:avLst/>
          </a:prstGeom>
        </p:spPr>
        <p:txBody>
          <a:bodyPr/>
          <a:lstStyle>
            <a:lvl1pPr>
              <a:buClr>
                <a:srgbClr val="0068B3"/>
              </a:buClr>
              <a:defRPr sz="2600">
                <a:solidFill>
                  <a:schemeClr val="tx1">
                    <a:lumMod val="75000"/>
                    <a:lumOff val="25000"/>
                  </a:schemeClr>
                </a:solidFill>
                <a:latin typeface="Times New Roman" panose="02020603050405020304" pitchFamily="18" charset="0"/>
                <a:cs typeface="Times New Roman" panose="02020603050405020304" pitchFamily="18" charset="0"/>
              </a:defRPr>
            </a:lvl1pPr>
            <a:lvl2pPr>
              <a:buClr>
                <a:srgbClr val="00B0F0"/>
              </a:buClr>
              <a:defRPr sz="2200">
                <a:solidFill>
                  <a:schemeClr val="tx1">
                    <a:lumMod val="75000"/>
                    <a:lumOff val="25000"/>
                  </a:schemeClr>
                </a:solidFill>
                <a:latin typeface="Times New Roman" panose="02020603050405020304" pitchFamily="18" charset="0"/>
                <a:cs typeface="Times New Roman" panose="02020603050405020304" pitchFamily="18" charset="0"/>
              </a:defRPr>
            </a:lvl2pPr>
            <a:lvl3pPr>
              <a:buClr>
                <a:srgbClr val="00C0F3"/>
              </a:buClr>
              <a:defRPr sz="1800">
                <a:solidFill>
                  <a:schemeClr val="tx1">
                    <a:lumMod val="65000"/>
                    <a:lumOff val="35000"/>
                  </a:schemeClr>
                </a:solidFill>
                <a:latin typeface="Times New Roman" panose="02020603050405020304" pitchFamily="18" charset="0"/>
                <a:cs typeface="Times New Roman" panose="02020603050405020304" pitchFamily="18" charset="0"/>
              </a:defRPr>
            </a:lvl3pPr>
            <a:lvl4pPr>
              <a:defRPr sz="1600">
                <a:solidFill>
                  <a:schemeClr val="tx1">
                    <a:lumMod val="50000"/>
                    <a:lumOff val="50000"/>
                  </a:schemeClr>
                </a:solidFill>
                <a:latin typeface="Times New Roman" panose="02020603050405020304" pitchFamily="18" charset="0"/>
                <a:cs typeface="Times New Roman" panose="02020603050405020304" pitchFamily="18" charset="0"/>
              </a:defRPr>
            </a:lvl4pPr>
            <a:lvl5pPr>
              <a:defRPr sz="1400">
                <a:solidFill>
                  <a:schemeClr val="tx1">
                    <a:lumMod val="50000"/>
                    <a:lumOff val="50000"/>
                  </a:schemeClr>
                </a:solidFill>
                <a:latin typeface="Times New Roman" panose="02020603050405020304" pitchFamily="18" charset="0"/>
                <a:cs typeface="Times New Roman" panose="02020603050405020304" pitchFamily="18"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Box 8"/>
          <p:cNvSpPr txBox="1"/>
          <p:nvPr userDrawn="1"/>
        </p:nvSpPr>
        <p:spPr>
          <a:xfrm>
            <a:off x="343308" y="6400800"/>
            <a:ext cx="1546611" cy="215444"/>
          </a:xfrm>
          <a:prstGeom prst="rect">
            <a:avLst/>
          </a:prstGeom>
          <a:noFill/>
        </p:spPr>
        <p:txBody>
          <a:bodyPr wrap="square" rtlCol="0">
            <a:spAutoFit/>
          </a:bodyPr>
          <a:lstStyle/>
          <a:p>
            <a:pPr fontAlgn="base">
              <a:spcBef>
                <a:spcPct val="0"/>
              </a:spcBef>
              <a:spcAft>
                <a:spcPct val="0"/>
              </a:spcAft>
            </a:pPr>
            <a:r>
              <a:rPr lang="en-US" sz="800" b="1" i="1">
                <a:solidFill>
                  <a:schemeClr val="bg1">
                    <a:lumMod val="75000"/>
                  </a:schemeClr>
                </a:solidFill>
                <a:latin typeface="Verdana" pitchFamily="34" charset="0"/>
                <a:ea typeface="Verdana" pitchFamily="34" charset="0"/>
                <a:cs typeface="Verdana" pitchFamily="34" charset="0"/>
              </a:rPr>
              <a:t>Learning with Purpose</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336420" y="6096000"/>
            <a:ext cx="354724" cy="457200"/>
          </a:xfrm>
          <a:prstGeom prst="rect">
            <a:avLst/>
          </a:prstGeom>
        </p:spPr>
      </p:pic>
    </p:spTree>
    <p:extLst>
      <p:ext uri="{BB962C8B-B14F-4D97-AF65-F5344CB8AC3E}">
        <p14:creationId xmlns:p14="http://schemas.microsoft.com/office/powerpoint/2010/main" val="2963027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a:xfrm>
            <a:off x="11047003" y="5901071"/>
            <a:ext cx="911300" cy="8206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spcBef>
                <a:spcPct val="0"/>
              </a:spcBef>
              <a:spcAft>
                <a:spcPct val="0"/>
              </a:spcAft>
            </a:pPr>
            <a:endParaRPr lang="en-US" sz="2400">
              <a:solidFill>
                <a:prstClr val="white"/>
              </a:solidFill>
            </a:endParaRPr>
          </a:p>
        </p:txBody>
      </p:sp>
    </p:spTree>
    <p:extLst>
      <p:ext uri="{BB962C8B-B14F-4D97-AF65-F5344CB8AC3E}">
        <p14:creationId xmlns:p14="http://schemas.microsoft.com/office/powerpoint/2010/main" val="300010740"/>
      </p:ext>
    </p:extLst>
  </p:cSld>
  <p:clrMap bg1="lt1" tx1="dk1" bg2="lt2" tx2="dk2" accent1="accent1" accent2="accent2" accent3="accent3" accent4="accent4" accent5="accent5" accent6="accent6" hlink="hlink" folHlink="folHlink"/>
  <p:sldLayoutIdLst>
    <p:sldLayoutId id="2147483679" r:id="rId1"/>
    <p:sldLayoutId id="2147483678" r:id="rId2"/>
    <p:sldLayoutId id="2147483683" r:id="rId3"/>
    <p:sldLayoutId id="2147483677" r:id="rId4"/>
    <p:sldLayoutId id="2147483682" r:id="rId5"/>
    <p:sldLayoutId id="2147483680" r:id="rId6"/>
    <p:sldLayoutId id="2147483661" r:id="rId7"/>
    <p:sldLayoutId id="2147483666" r:id="rId8"/>
    <p:sldLayoutId id="2147483681" r:id="rId9"/>
  </p:sldLayoutIdLst>
  <p:txStyles>
    <p:titleStyle>
      <a:lvl1pPr algn="ctr" defTabSz="914293" rtl="0" eaLnBrk="1" latinLnBrk="0" hangingPunct="1">
        <a:spcBef>
          <a:spcPct val="0"/>
        </a:spcBef>
        <a:buNone/>
        <a:defRPr sz="4400" kern="1200">
          <a:solidFill>
            <a:schemeClr val="tx1"/>
          </a:solidFill>
          <a:latin typeface="+mj-lt"/>
          <a:ea typeface="+mj-ea"/>
          <a:cs typeface="+mj-cs"/>
        </a:defRPr>
      </a:lvl1pPr>
    </p:titleStyle>
    <p:bodyStyle>
      <a:lvl1pPr marL="342860" indent="-342860" algn="l" defTabSz="914293"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863" indent="-285717" algn="l" defTabSz="914293"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2867" indent="-228573" algn="l" defTabSz="914293"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013"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159"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306"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453"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599"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746" indent="-228573" algn="l" defTabSz="91429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293" rtl="0" eaLnBrk="1" latinLnBrk="0" hangingPunct="1">
        <a:defRPr sz="1800" kern="1200">
          <a:solidFill>
            <a:schemeClr val="tx1"/>
          </a:solidFill>
          <a:latin typeface="+mn-lt"/>
          <a:ea typeface="+mn-ea"/>
          <a:cs typeface="+mn-cs"/>
        </a:defRPr>
      </a:lvl1pPr>
      <a:lvl2pPr marL="457146" algn="l" defTabSz="914293" rtl="0" eaLnBrk="1" latinLnBrk="0" hangingPunct="1">
        <a:defRPr sz="1800" kern="1200">
          <a:solidFill>
            <a:schemeClr val="tx1"/>
          </a:solidFill>
          <a:latin typeface="+mn-lt"/>
          <a:ea typeface="+mn-ea"/>
          <a:cs typeface="+mn-cs"/>
        </a:defRPr>
      </a:lvl2pPr>
      <a:lvl3pPr marL="914293" algn="l" defTabSz="914293" rtl="0" eaLnBrk="1" latinLnBrk="0" hangingPunct="1">
        <a:defRPr sz="1800" kern="1200">
          <a:solidFill>
            <a:schemeClr val="tx1"/>
          </a:solidFill>
          <a:latin typeface="+mn-lt"/>
          <a:ea typeface="+mn-ea"/>
          <a:cs typeface="+mn-cs"/>
        </a:defRPr>
      </a:lvl3pPr>
      <a:lvl4pPr marL="1371440" algn="l" defTabSz="914293" rtl="0" eaLnBrk="1" latinLnBrk="0" hangingPunct="1">
        <a:defRPr sz="1800" kern="1200">
          <a:solidFill>
            <a:schemeClr val="tx1"/>
          </a:solidFill>
          <a:latin typeface="+mn-lt"/>
          <a:ea typeface="+mn-ea"/>
          <a:cs typeface="+mn-cs"/>
        </a:defRPr>
      </a:lvl4pPr>
      <a:lvl5pPr marL="1828586" algn="l" defTabSz="914293" rtl="0" eaLnBrk="1" latinLnBrk="0" hangingPunct="1">
        <a:defRPr sz="1800" kern="1200">
          <a:solidFill>
            <a:schemeClr val="tx1"/>
          </a:solidFill>
          <a:latin typeface="+mn-lt"/>
          <a:ea typeface="+mn-ea"/>
          <a:cs typeface="+mn-cs"/>
        </a:defRPr>
      </a:lvl5pPr>
      <a:lvl6pPr marL="2285733" algn="l" defTabSz="914293" rtl="0" eaLnBrk="1" latinLnBrk="0" hangingPunct="1">
        <a:defRPr sz="1800" kern="1200">
          <a:solidFill>
            <a:schemeClr val="tx1"/>
          </a:solidFill>
          <a:latin typeface="+mn-lt"/>
          <a:ea typeface="+mn-ea"/>
          <a:cs typeface="+mn-cs"/>
        </a:defRPr>
      </a:lvl6pPr>
      <a:lvl7pPr marL="2742879" algn="l" defTabSz="914293" rtl="0" eaLnBrk="1" latinLnBrk="0" hangingPunct="1">
        <a:defRPr sz="1800" kern="1200">
          <a:solidFill>
            <a:schemeClr val="tx1"/>
          </a:solidFill>
          <a:latin typeface="+mn-lt"/>
          <a:ea typeface="+mn-ea"/>
          <a:cs typeface="+mn-cs"/>
        </a:defRPr>
      </a:lvl7pPr>
      <a:lvl8pPr marL="3200026" algn="l" defTabSz="914293" rtl="0" eaLnBrk="1" latinLnBrk="0" hangingPunct="1">
        <a:defRPr sz="1800" kern="1200">
          <a:solidFill>
            <a:schemeClr val="tx1"/>
          </a:solidFill>
          <a:latin typeface="+mn-lt"/>
          <a:ea typeface="+mn-ea"/>
          <a:cs typeface="+mn-cs"/>
        </a:defRPr>
      </a:lvl8pPr>
      <a:lvl9pPr marL="3657172" algn="l" defTabSz="91429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ool with red umbrellas and chairs on a beach&#10;&#10;Description automatically generated">
            <a:extLst>
              <a:ext uri="{FF2B5EF4-FFF2-40B4-BE49-F238E27FC236}">
                <a16:creationId xmlns:a16="http://schemas.microsoft.com/office/drawing/2014/main" id="{03816D01-3F47-3DAF-B70A-0D5B21BA1FF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17838" y="15240"/>
            <a:ext cx="9144000" cy="5920985"/>
          </a:xfrm>
          <a:prstGeom prst="rect">
            <a:avLst/>
          </a:prstGeom>
        </p:spPr>
      </p:pic>
      <p:sp>
        <p:nvSpPr>
          <p:cNvPr id="5" name="Title 4"/>
          <p:cNvSpPr>
            <a:spLocks noGrp="1"/>
          </p:cNvSpPr>
          <p:nvPr>
            <p:ph type="ctrTitle"/>
          </p:nvPr>
        </p:nvSpPr>
        <p:spPr>
          <a:xfrm>
            <a:off x="442119" y="762000"/>
            <a:ext cx="7162800" cy="2666999"/>
          </a:xfrm>
        </p:spPr>
        <p:txBody>
          <a:bodyPr>
            <a:normAutofit/>
          </a:bodyPr>
          <a:lstStyle/>
          <a:p>
            <a:r>
              <a:rPr lang="en-US"/>
              <a:t>POMS.6240 analytical decision </a:t>
            </a:r>
            <a:br>
              <a:rPr lang="en-US"/>
            </a:br>
            <a:r>
              <a:rPr lang="en-US"/>
              <a:t>making tools</a:t>
            </a:r>
            <a:br>
              <a:rPr lang="en-US"/>
            </a:br>
            <a:br>
              <a:rPr lang="en-US"/>
            </a:br>
            <a:br>
              <a:rPr lang="en-US"/>
            </a:br>
            <a:br>
              <a:rPr lang="en-US"/>
            </a:br>
            <a:r>
              <a:rPr lang="en-US"/>
              <a:t>lux* resorts &amp; hotels</a:t>
            </a:r>
          </a:p>
        </p:txBody>
      </p:sp>
      <p:sp>
        <p:nvSpPr>
          <p:cNvPr id="6" name="Subtitle 5"/>
          <p:cNvSpPr>
            <a:spLocks noGrp="1"/>
          </p:cNvSpPr>
          <p:nvPr>
            <p:ph type="subTitle" idx="1"/>
          </p:nvPr>
        </p:nvSpPr>
        <p:spPr/>
        <p:txBody>
          <a:bodyPr>
            <a:normAutofit/>
          </a:bodyPr>
          <a:lstStyle/>
          <a:p>
            <a:r>
              <a:rPr lang="en-US" sz="2200">
                <a:solidFill>
                  <a:schemeClr val="bg2">
                    <a:lumMod val="25000"/>
                  </a:schemeClr>
                </a:solidFill>
              </a:rPr>
              <a:t>Mikhail joel Charles</a:t>
            </a:r>
          </a:p>
          <a:p>
            <a:r>
              <a:rPr lang="en-US">
                <a:solidFill>
                  <a:schemeClr val="bg2">
                    <a:lumMod val="25000"/>
                  </a:schemeClr>
                </a:solidFill>
              </a:rPr>
              <a:t>Pranay rai</a:t>
            </a:r>
          </a:p>
          <a:p>
            <a:r>
              <a:rPr lang="en-US">
                <a:solidFill>
                  <a:schemeClr val="bg2">
                    <a:lumMod val="25000"/>
                  </a:schemeClr>
                </a:solidFill>
              </a:rPr>
              <a:t>Pavani narla</a:t>
            </a:r>
          </a:p>
          <a:p>
            <a:endParaRPr lang="en-US" sz="2200"/>
          </a:p>
        </p:txBody>
      </p:sp>
    </p:spTree>
    <p:extLst>
      <p:ext uri="{BB962C8B-B14F-4D97-AF65-F5344CB8AC3E}">
        <p14:creationId xmlns:p14="http://schemas.microsoft.com/office/powerpoint/2010/main" val="3181453262"/>
      </p:ext>
    </p:extLst>
  </p:cSld>
  <p:clrMapOvr>
    <a:masterClrMapping/>
  </p:clrMapOvr>
  <mc:AlternateContent xmlns:mc="http://schemas.openxmlformats.org/markup-compatibility/2006" xmlns:p14="http://schemas.microsoft.com/office/powerpoint/2010/main">
    <mc:Choice Requires="p14">
      <p:transition spd="med" p14:dur="700" advTm="12012">
        <p:fade/>
      </p:transition>
    </mc:Choice>
    <mc:Fallback xmlns="">
      <p:transition spd="med" advTm="12012">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483C97C-B361-376B-2A34-A82A6E116A43}"/>
              </a:ext>
            </a:extLst>
          </p:cNvPr>
          <p:cNvSpPr>
            <a:spLocks noGrp="1"/>
          </p:cNvSpPr>
          <p:nvPr>
            <p:ph type="ctrTitle"/>
          </p:nvPr>
        </p:nvSpPr>
        <p:spPr>
          <a:xfrm>
            <a:off x="442119" y="2286000"/>
            <a:ext cx="7162800" cy="1447799"/>
          </a:xfrm>
        </p:spPr>
        <p:txBody>
          <a:bodyPr anchor="b">
            <a:normAutofit/>
          </a:bodyPr>
          <a:lstStyle/>
          <a:p>
            <a:pPr marL="0" marR="0">
              <a:lnSpc>
                <a:spcPct val="90000"/>
              </a:lnSpc>
              <a:spcBef>
                <a:spcPts val="0"/>
              </a:spcBef>
              <a:spcAft>
                <a:spcPts val="0"/>
              </a:spcAft>
            </a:pPr>
            <a:r>
              <a:rPr lang="en-US" sz="1400" kern="100">
                <a:effectLst/>
              </a:rPr>
              <a:t>As you can the we have the decision variables, which from A to E2 are the Mauritius Locations and F-G are various locations including China, Maldives and Reunion. </a:t>
            </a:r>
          </a:p>
          <a:p>
            <a:pPr marL="0" marR="0" indent="0">
              <a:lnSpc>
                <a:spcPct val="90000"/>
              </a:lnSpc>
              <a:spcBef>
                <a:spcPts val="0"/>
              </a:spcBef>
              <a:spcAft>
                <a:spcPts val="0"/>
              </a:spcAft>
              <a:buNone/>
            </a:pPr>
            <a:endParaRPr lang="en-US" sz="1400" kern="100">
              <a:effectLst/>
            </a:endParaRPr>
          </a:p>
          <a:p>
            <a:pPr marL="0" marR="0">
              <a:lnSpc>
                <a:spcPct val="90000"/>
              </a:lnSpc>
              <a:spcBef>
                <a:spcPts val="0"/>
              </a:spcBef>
              <a:spcAft>
                <a:spcPts val="0"/>
              </a:spcAft>
            </a:pPr>
            <a:r>
              <a:rPr lang="en-US" sz="1400" kern="100">
                <a:effectLst/>
              </a:rPr>
              <a:t> Also we can the objective function including, EBITA, Min profits and the </a:t>
            </a:r>
            <a:r>
              <a:rPr lang="en-US" sz="1400" kern="100" err="1">
                <a:effectLst/>
              </a:rPr>
              <a:t>Deficts</a:t>
            </a:r>
            <a:r>
              <a:rPr lang="en-US" sz="1400" kern="100">
                <a:effectLst/>
              </a:rPr>
              <a:t>/Surplus amount. All those results were calculated using solver. </a:t>
            </a:r>
          </a:p>
          <a:p>
            <a:pPr>
              <a:lnSpc>
                <a:spcPct val="90000"/>
              </a:lnSpc>
            </a:pPr>
            <a:endParaRPr lang="en-US" sz="1400"/>
          </a:p>
        </p:txBody>
      </p:sp>
    </p:spTree>
    <p:extLst>
      <p:ext uri="{BB962C8B-B14F-4D97-AF65-F5344CB8AC3E}">
        <p14:creationId xmlns:p14="http://schemas.microsoft.com/office/powerpoint/2010/main" val="2887449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spreadsheet&#10;&#10;Description automatically generated">
            <a:extLst>
              <a:ext uri="{FF2B5EF4-FFF2-40B4-BE49-F238E27FC236}">
                <a16:creationId xmlns:a16="http://schemas.microsoft.com/office/drawing/2014/main" id="{1E3EEED8-4E0C-FD5E-8BC5-1CB538E46BE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r="1" b="13248"/>
          <a:stretch/>
        </p:blipFill>
        <p:spPr>
          <a:xfrm>
            <a:off x="20" y="10"/>
            <a:ext cx="12161818" cy="6857990"/>
          </a:xfrm>
          <a:prstGeom prst="rect">
            <a:avLst/>
          </a:prstGeom>
          <a:noFill/>
        </p:spPr>
      </p:pic>
    </p:spTree>
    <p:extLst>
      <p:ext uri="{BB962C8B-B14F-4D97-AF65-F5344CB8AC3E}">
        <p14:creationId xmlns:p14="http://schemas.microsoft.com/office/powerpoint/2010/main" val="1580069606"/>
      </p:ext>
    </p:extLst>
  </p:cSld>
  <p:clrMapOvr>
    <a:masterClrMapping/>
  </p:clrMapOvr>
  <mc:AlternateContent xmlns:mc="http://schemas.openxmlformats.org/markup-compatibility/2006" xmlns:p14="http://schemas.microsoft.com/office/powerpoint/2010/main">
    <mc:Choice Requires="p14">
      <p:transition spd="med" p14:dur="700" advTm="39202">
        <p:fade/>
      </p:transition>
    </mc:Choice>
    <mc:Fallback xmlns="">
      <p:transition spd="med" advTm="39202">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D2E92DAC-B410-5E19-0E66-EBADBA545AE0}"/>
              </a:ext>
            </a:extLst>
          </p:cNvPr>
          <p:cNvSpPr>
            <a:spLocks noGrp="1"/>
          </p:cNvSpPr>
          <p:nvPr>
            <p:ph type="title"/>
          </p:nvPr>
        </p:nvSpPr>
        <p:spPr>
          <a:xfrm>
            <a:off x="746919" y="228600"/>
            <a:ext cx="10668000" cy="838200"/>
          </a:xfrm>
        </p:spPr>
        <p:txBody>
          <a:bodyPr/>
          <a:lstStyle/>
          <a:p>
            <a:endParaRPr lang="en-US"/>
          </a:p>
        </p:txBody>
      </p:sp>
      <p:sp>
        <p:nvSpPr>
          <p:cNvPr id="4" name="Text Placeholder 3">
            <a:extLst>
              <a:ext uri="{FF2B5EF4-FFF2-40B4-BE49-F238E27FC236}">
                <a16:creationId xmlns:a16="http://schemas.microsoft.com/office/drawing/2014/main" id="{4B027F80-FB67-04A5-951B-D020C08E6F1C}"/>
              </a:ext>
            </a:extLst>
          </p:cNvPr>
          <p:cNvSpPr>
            <a:spLocks noGrp="1"/>
          </p:cNvSpPr>
          <p:nvPr>
            <p:ph type="body" sz="quarter" idx="11"/>
          </p:nvPr>
        </p:nvSpPr>
        <p:spPr>
          <a:xfrm>
            <a:off x="746919" y="1295400"/>
            <a:ext cx="10668000" cy="4267200"/>
          </a:xfrm>
        </p:spPr>
        <p:txBody>
          <a:bodyPr>
            <a:normAutofit/>
          </a:bodyPr>
          <a:lstStyle/>
          <a:p>
            <a:pPr marL="0" marR="0">
              <a:spcBef>
                <a:spcPts val="0"/>
              </a:spcBef>
              <a:spcAft>
                <a:spcPts val="0"/>
              </a:spcAft>
            </a:pPr>
            <a:r>
              <a:rPr lang="en-US" kern="100">
                <a:effectLst/>
              </a:rPr>
              <a:t>As you can see this table shows both constraints for foreign guest and the local guest. Also, in this table it shows the maximum nights for each locations for each foreign and local guest in individual season. </a:t>
            </a:r>
          </a:p>
          <a:p>
            <a:pPr marL="0" marR="0" indent="0">
              <a:spcBef>
                <a:spcPts val="0"/>
              </a:spcBef>
              <a:spcAft>
                <a:spcPts val="0"/>
              </a:spcAft>
              <a:buNone/>
            </a:pPr>
            <a:r>
              <a:rPr lang="en-US" kern="100">
                <a:effectLst/>
              </a:rPr>
              <a:t> </a:t>
            </a:r>
          </a:p>
          <a:p>
            <a:pPr marL="0" marR="0">
              <a:spcBef>
                <a:spcPts val="0"/>
              </a:spcBef>
              <a:spcAft>
                <a:spcPts val="0"/>
              </a:spcAft>
            </a:pPr>
            <a:r>
              <a:rPr lang="en-US" kern="100">
                <a:effectLst/>
              </a:rPr>
              <a:t> As you can see at the table, our target is max occupancy which is why we have 95% occupancy rate and at the table below represent the minimum nights that needs to sold to foreigner guest each season. </a:t>
            </a:r>
          </a:p>
          <a:p>
            <a:pPr marL="0" marR="0" indent="0">
              <a:spcBef>
                <a:spcPts val="0"/>
              </a:spcBef>
              <a:spcAft>
                <a:spcPts val="0"/>
              </a:spcAft>
              <a:buNone/>
            </a:pPr>
            <a:r>
              <a:rPr lang="en-US" kern="100">
                <a:effectLst/>
              </a:rPr>
              <a:t> </a:t>
            </a:r>
          </a:p>
          <a:p>
            <a:endParaRPr lang="en-US"/>
          </a:p>
        </p:txBody>
      </p:sp>
    </p:spTree>
    <p:extLst>
      <p:ext uri="{BB962C8B-B14F-4D97-AF65-F5344CB8AC3E}">
        <p14:creationId xmlns:p14="http://schemas.microsoft.com/office/powerpoint/2010/main" val="2242945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screenshot of a computer&#10;&#10;Description automatically generated">
            <a:extLst>
              <a:ext uri="{FF2B5EF4-FFF2-40B4-BE49-F238E27FC236}">
                <a16:creationId xmlns:a16="http://schemas.microsoft.com/office/drawing/2014/main" id="{86FA0B0B-4BA0-1272-A973-5DB3D84E1705}"/>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1" b="13248"/>
          <a:stretch/>
        </p:blipFill>
        <p:spPr>
          <a:xfrm>
            <a:off x="20" y="288245"/>
            <a:ext cx="12161818" cy="6857990"/>
          </a:xfrm>
          <a:prstGeom prst="rect">
            <a:avLst/>
          </a:prstGeom>
          <a:noFill/>
        </p:spPr>
      </p:pic>
    </p:spTree>
    <p:extLst>
      <p:ext uri="{BB962C8B-B14F-4D97-AF65-F5344CB8AC3E}">
        <p14:creationId xmlns:p14="http://schemas.microsoft.com/office/powerpoint/2010/main" val="2692940758"/>
      </p:ext>
    </p:extLst>
  </p:cSld>
  <p:clrMapOvr>
    <a:masterClrMapping/>
  </p:clrMapOvr>
  <mc:AlternateContent xmlns:mc="http://schemas.openxmlformats.org/markup-compatibility/2006" xmlns:p14="http://schemas.microsoft.com/office/powerpoint/2010/main">
    <mc:Choice Requires="p14">
      <p:transition spd="med" p14:dur="700" advTm="95345">
        <p:fade/>
      </p:transition>
    </mc:Choice>
    <mc:Fallback xmlns="">
      <p:transition spd="med" advTm="95345">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5782E-3913-8290-F09E-8711605680B6}"/>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1F8B901-9BC7-EB34-9B79-FD1FFC01C16F}"/>
              </a:ext>
            </a:extLst>
          </p:cNvPr>
          <p:cNvSpPr>
            <a:spLocks noGrp="1"/>
          </p:cNvSpPr>
          <p:nvPr>
            <p:ph type="body" sz="quarter" idx="11"/>
          </p:nvPr>
        </p:nvSpPr>
        <p:spPr/>
        <p:txBody>
          <a:bodyPr/>
          <a:lstStyle/>
          <a:p>
            <a:pPr marL="0" marR="0">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First we look at the our objective function we used solver to get those numbers.  </a:t>
            </a:r>
          </a:p>
          <a:p>
            <a:pPr marL="0" marR="0" indent="0">
              <a:spcBef>
                <a:spcPts val="0"/>
              </a:spcBef>
              <a:spcAft>
                <a:spcPts val="0"/>
              </a:spcAft>
              <a:buNone/>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 As we are trying to keep our occupancy rate at 95% as per case studies our objective function cannot exceed the maximum number of nights. For instance if our objective functions we have 5124.3 days available during peak season that cannot exceed number in our maximum occupancy rate as I mention before because we are trying to compute max. </a:t>
            </a:r>
          </a:p>
          <a:p>
            <a:pPr marL="0" marR="0" indent="0">
              <a:spcBef>
                <a:spcPts val="0"/>
              </a:spcBef>
              <a:spcAft>
                <a:spcPts val="0"/>
              </a:spcAft>
              <a:buNone/>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 Similarly, for minimum nights we have constraints to selling at least 4315.2 days to generates the revenue. This is also another constraints to generate revenue by selling the number of that days to foreign guest. </a:t>
            </a:r>
          </a:p>
          <a:p>
            <a:pPr marL="0" marR="0" indent="0">
              <a:spcBef>
                <a:spcPts val="0"/>
              </a:spcBef>
              <a:spcAft>
                <a:spcPts val="0"/>
              </a:spcAft>
              <a:buNone/>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After using solver as you can see we get EBITA of 39 millions euro which compare to our target profit of 38 million euro we manage to have surplus of 1.1 million pounds which indicates profits for lux hotels in foreign guest. </a:t>
            </a:r>
          </a:p>
          <a:p>
            <a:endParaRPr lang="en-US"/>
          </a:p>
        </p:txBody>
      </p:sp>
    </p:spTree>
    <p:extLst>
      <p:ext uri="{BB962C8B-B14F-4D97-AF65-F5344CB8AC3E}">
        <p14:creationId xmlns:p14="http://schemas.microsoft.com/office/powerpoint/2010/main" val="3899695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spreadsheet&#10;&#10;Description automatically generated">
            <a:extLst>
              <a:ext uri="{FF2B5EF4-FFF2-40B4-BE49-F238E27FC236}">
                <a16:creationId xmlns:a16="http://schemas.microsoft.com/office/drawing/2014/main" id="{B64C22F4-A389-5C17-6941-0B3A7741926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10483" r="1" b="2765"/>
          <a:stretch/>
        </p:blipFill>
        <p:spPr>
          <a:xfrm>
            <a:off x="20" y="288245"/>
            <a:ext cx="12161818" cy="6857990"/>
          </a:xfrm>
          <a:prstGeom prst="rect">
            <a:avLst/>
          </a:prstGeom>
          <a:noFill/>
        </p:spPr>
      </p:pic>
    </p:spTree>
    <p:extLst>
      <p:ext uri="{BB962C8B-B14F-4D97-AF65-F5344CB8AC3E}">
        <p14:creationId xmlns:p14="http://schemas.microsoft.com/office/powerpoint/2010/main" val="169112756"/>
      </p:ext>
    </p:extLst>
  </p:cSld>
  <p:clrMapOvr>
    <a:masterClrMapping/>
  </p:clrMapOvr>
  <mc:AlternateContent xmlns:mc="http://schemas.openxmlformats.org/markup-compatibility/2006" xmlns:p14="http://schemas.microsoft.com/office/powerpoint/2010/main">
    <mc:Choice Requires="p14">
      <p:transition spd="med" p14:dur="700" advTm="49770">
        <p:fade/>
      </p:transition>
    </mc:Choice>
    <mc:Fallback xmlns="">
      <p:transition spd="med" advTm="4977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AFC4F-DC4C-3CE4-773C-529238B19E5C}"/>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7A79E9F4-7851-70E2-ECDE-6A048D391551}"/>
              </a:ext>
            </a:extLst>
          </p:cNvPr>
          <p:cNvSpPr>
            <a:spLocks noGrp="1"/>
          </p:cNvSpPr>
          <p:nvPr>
            <p:ph type="body" sz="quarter" idx="11"/>
          </p:nvPr>
        </p:nvSpPr>
        <p:spPr/>
        <p:txBody>
          <a:bodyPr/>
          <a:lstStyle/>
          <a:p>
            <a:pPr marL="0" marR="0">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What we did was we looked at all the empty rooms that were unsold to the foreign customers and give them to local in discounts rate to see how much revenue that will generate. </a:t>
            </a:r>
          </a:p>
          <a:p>
            <a:pPr marL="0" marR="0" indent="0">
              <a:spcBef>
                <a:spcPts val="0"/>
              </a:spcBef>
              <a:spcAft>
                <a:spcPts val="0"/>
              </a:spcAft>
              <a:buNone/>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As shown in the table different between original price and local price, where we discounted the price from original price after running the solver putting constraints of given maximum nights not exceeding given night. From that we got 200,946.81 pounds of revenue.</a:t>
            </a:r>
          </a:p>
          <a:p>
            <a:pPr marL="0" marR="0" indent="0">
              <a:spcBef>
                <a:spcPts val="0"/>
              </a:spcBef>
              <a:spcAft>
                <a:spcPts val="0"/>
              </a:spcAft>
              <a:buNone/>
            </a:pPr>
            <a:r>
              <a:rPr lang="en-US" sz="1800" kern="100">
                <a:effectLst/>
                <a:latin typeface="Aptos" panose="020B0004020202020204" pitchFamily="34" charset="0"/>
                <a:ea typeface="Aptos" panose="020B0004020202020204" pitchFamily="34" charset="0"/>
                <a:cs typeface="Times New Roman" panose="02020603050405020304" pitchFamily="18" charset="0"/>
              </a:rPr>
              <a:t> </a:t>
            </a:r>
          </a:p>
          <a:p>
            <a:pPr marL="0" marR="0">
              <a:spcBef>
                <a:spcPts val="0"/>
              </a:spcBef>
              <a:spcAft>
                <a:spcPts val="0"/>
              </a:spcAft>
            </a:pPr>
            <a:r>
              <a:rPr lang="en-US" sz="1800" kern="100">
                <a:effectLst/>
                <a:latin typeface="Aptos" panose="020B0004020202020204" pitchFamily="34" charset="0"/>
                <a:ea typeface="Aptos" panose="020B0004020202020204" pitchFamily="34" charset="0"/>
                <a:cs typeface="Times New Roman" panose="02020603050405020304" pitchFamily="18" charset="0"/>
              </a:rPr>
              <a:t>3. Managements can exploits this finding and use in their advantage.  </a:t>
            </a:r>
          </a:p>
          <a:p>
            <a:endParaRPr lang="en-US"/>
          </a:p>
        </p:txBody>
      </p:sp>
    </p:spTree>
    <p:extLst>
      <p:ext uri="{BB962C8B-B14F-4D97-AF65-F5344CB8AC3E}">
        <p14:creationId xmlns:p14="http://schemas.microsoft.com/office/powerpoint/2010/main" val="38319686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3D9118E-5710-EAD1-1311-6EDC8594220F}"/>
              </a:ext>
            </a:extLst>
          </p:cNvPr>
          <p:cNvSpPr>
            <a:spLocks noGrp="1"/>
          </p:cNvSpPr>
          <p:nvPr>
            <p:ph type="body" sz="quarter" idx="10"/>
          </p:nvPr>
        </p:nvSpPr>
        <p:spPr>
          <a:xfrm>
            <a:off x="746919" y="1252330"/>
            <a:ext cx="10668000" cy="646044"/>
          </a:xfrm>
        </p:spPr>
        <p:txBody>
          <a:bodyPr/>
          <a:lstStyle/>
          <a:p>
            <a:r>
              <a:rPr lang="en-US"/>
              <a:t>lux* resorts &amp; hotels; </a:t>
            </a:r>
            <a:r>
              <a:rPr lang="en-US" sz="2400"/>
              <a:t>Recommendations </a:t>
            </a:r>
          </a:p>
          <a:p>
            <a:endParaRPr lang="en-US" sz="2200"/>
          </a:p>
        </p:txBody>
      </p:sp>
      <p:sp>
        <p:nvSpPr>
          <p:cNvPr id="3" name="Title 2">
            <a:extLst>
              <a:ext uri="{FF2B5EF4-FFF2-40B4-BE49-F238E27FC236}">
                <a16:creationId xmlns:a16="http://schemas.microsoft.com/office/drawing/2014/main" id="{CE90DD65-E689-74B6-81AE-2308478EB42A}"/>
              </a:ext>
            </a:extLst>
          </p:cNvPr>
          <p:cNvSpPr>
            <a:spLocks noGrp="1"/>
          </p:cNvSpPr>
          <p:nvPr>
            <p:ph type="title"/>
          </p:nvPr>
        </p:nvSpPr>
        <p:spPr/>
        <p:txBody>
          <a:bodyPr/>
          <a:lstStyle/>
          <a:p>
            <a:r>
              <a:rPr lang="en-US"/>
              <a:t>Recommendations </a:t>
            </a:r>
          </a:p>
        </p:txBody>
      </p:sp>
      <p:sp>
        <p:nvSpPr>
          <p:cNvPr id="4" name="Text Placeholder 3">
            <a:extLst>
              <a:ext uri="{FF2B5EF4-FFF2-40B4-BE49-F238E27FC236}">
                <a16:creationId xmlns:a16="http://schemas.microsoft.com/office/drawing/2014/main" id="{9EF5EA8F-D21A-F0D5-799B-0BA2D6663A05}"/>
              </a:ext>
            </a:extLst>
          </p:cNvPr>
          <p:cNvSpPr>
            <a:spLocks noGrp="1"/>
          </p:cNvSpPr>
          <p:nvPr>
            <p:ph type="body" sz="quarter" idx="11"/>
          </p:nvPr>
        </p:nvSpPr>
        <p:spPr/>
        <p:txBody>
          <a:bodyPr/>
          <a:lstStyle/>
          <a:p>
            <a:pPr marL="0" indent="0">
              <a:buNone/>
            </a:pPr>
            <a:endParaRPr lang="en-US" sz="1200"/>
          </a:p>
          <a:p>
            <a:r>
              <a:rPr lang="en-US" sz="2800"/>
              <a:t>Reach the and tap into local market which according to our finding it can generate significant revenue. </a:t>
            </a:r>
          </a:p>
          <a:p>
            <a:r>
              <a:rPr lang="en-US" sz="2800"/>
              <a:t>And even sell the available rooms in discounts rate as, even if they sell rooms to local there still will more plenty more.  </a:t>
            </a:r>
          </a:p>
          <a:p>
            <a:pPr marL="0" indent="0">
              <a:buNone/>
            </a:pPr>
            <a:endParaRPr lang="en-US" sz="1200"/>
          </a:p>
        </p:txBody>
      </p:sp>
    </p:spTree>
    <p:extLst>
      <p:ext uri="{BB962C8B-B14F-4D97-AF65-F5344CB8AC3E}">
        <p14:creationId xmlns:p14="http://schemas.microsoft.com/office/powerpoint/2010/main" val="2070811373"/>
      </p:ext>
    </p:extLst>
  </p:cSld>
  <p:clrMapOvr>
    <a:masterClrMapping/>
  </p:clrMapOvr>
  <mc:AlternateContent xmlns:mc="http://schemas.openxmlformats.org/markup-compatibility/2006" xmlns:p14="http://schemas.microsoft.com/office/powerpoint/2010/main">
    <mc:Choice Requires="p14">
      <p:transition spd="slow" p14:dur="2000" advTm="21165"/>
    </mc:Choice>
    <mc:Fallback xmlns="">
      <p:transition spd="slow" advTm="21165"/>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t>lux* resorts &amp; hotels</a:t>
            </a:r>
            <a:endParaRPr lang="en-US" sz="2200"/>
          </a:p>
        </p:txBody>
      </p:sp>
      <p:sp>
        <p:nvSpPr>
          <p:cNvPr id="3" name="Title 2"/>
          <p:cNvSpPr>
            <a:spLocks noGrp="1"/>
          </p:cNvSpPr>
          <p:nvPr>
            <p:ph type="title"/>
          </p:nvPr>
        </p:nvSpPr>
        <p:spPr/>
        <p:txBody>
          <a:bodyPr/>
          <a:lstStyle/>
          <a:p>
            <a:r>
              <a:rPr lang="en-US"/>
              <a:t>6: Summary and Conclusions</a:t>
            </a:r>
          </a:p>
        </p:txBody>
      </p:sp>
      <p:sp>
        <p:nvSpPr>
          <p:cNvPr id="4" name="Text Placeholder 3"/>
          <p:cNvSpPr>
            <a:spLocks noGrp="1"/>
          </p:cNvSpPr>
          <p:nvPr>
            <p:ph type="body" sz="quarter" idx="11"/>
          </p:nvPr>
        </p:nvSpPr>
        <p:spPr>
          <a:prstGeom prst="rect">
            <a:avLst/>
          </a:prstGeom>
        </p:spPr>
        <p:txBody>
          <a:bodyPr/>
          <a:lstStyle/>
          <a:p>
            <a:pPr marL="0" indent="0">
              <a:buNone/>
            </a:pPr>
            <a:r>
              <a:rPr lang="en-US" sz="2000"/>
              <a:t>To Maximize the revenue selling nights available to foreign guest </a:t>
            </a:r>
          </a:p>
          <a:p>
            <a:pPr marL="0" indent="0">
              <a:buNone/>
            </a:pPr>
            <a:r>
              <a:rPr lang="en-US" sz="2000"/>
              <a:t>Reach and tap into local market which according to our finding it can generate significant revenue. </a:t>
            </a:r>
          </a:p>
          <a:p>
            <a:pPr marL="0" indent="0">
              <a:buNone/>
            </a:pPr>
            <a:r>
              <a:rPr lang="en-US" sz="2000"/>
              <a:t>- We used </a:t>
            </a:r>
            <a:r>
              <a:rPr lang="en-US" sz="2000">
                <a:effectLst/>
                <a:latin typeface="Times New Roman" panose="02020603050405020304" pitchFamily="18" charset="0"/>
                <a:ea typeface="Aptos" panose="020B0004020202020204" pitchFamily="34" charset="0"/>
              </a:rPr>
              <a:t>linear optimization model </a:t>
            </a:r>
          </a:p>
          <a:p>
            <a:pPr marL="0" indent="0">
              <a:buNone/>
            </a:pPr>
            <a:r>
              <a:rPr lang="en-US" sz="2000">
                <a:effectLst/>
                <a:latin typeface="Times New Roman" panose="02020603050405020304" pitchFamily="18" charset="0"/>
                <a:ea typeface="Aptos" panose="020B0004020202020204" pitchFamily="34" charset="0"/>
              </a:rPr>
              <a:t>- Focusing on maximizing revenue</a:t>
            </a:r>
            <a:r>
              <a:rPr lang="en-US" sz="2000">
                <a:effectLst/>
              </a:rPr>
              <a:t> </a:t>
            </a:r>
            <a:endParaRPr lang="en-US" sz="2000"/>
          </a:p>
          <a:p>
            <a:pPr marL="0" indent="0">
              <a:buNone/>
            </a:pPr>
            <a:endParaRPr lang="en-US" sz="1800" kern="100">
              <a:effectLst/>
              <a:latin typeface="Times New Roman" panose="02020603050405020304" pitchFamily="18"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636485852"/>
      </p:ext>
    </p:extLst>
  </p:cSld>
  <p:clrMapOvr>
    <a:masterClrMapping/>
  </p:clrMapOvr>
  <mc:AlternateContent xmlns:mc="http://schemas.openxmlformats.org/markup-compatibility/2006" xmlns:p14="http://schemas.microsoft.com/office/powerpoint/2010/main">
    <mc:Choice Requires="p14">
      <p:transition spd="slow" p14:dur="2000" advTm="18033"/>
    </mc:Choice>
    <mc:Fallback xmlns="">
      <p:transition spd="slow" advTm="18033"/>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t>lux* resorts &amp; hotels</a:t>
            </a:r>
            <a:endParaRPr lang="en-US" sz="2200"/>
          </a:p>
        </p:txBody>
      </p:sp>
      <p:sp>
        <p:nvSpPr>
          <p:cNvPr id="3" name="Title 2"/>
          <p:cNvSpPr>
            <a:spLocks noGrp="1"/>
          </p:cNvSpPr>
          <p:nvPr>
            <p:ph type="title"/>
          </p:nvPr>
        </p:nvSpPr>
        <p:spPr/>
        <p:txBody>
          <a:bodyPr/>
          <a:lstStyle/>
          <a:p>
            <a:r>
              <a:rPr lang="en-US"/>
              <a:t>1: overview &amp; Problem Statement</a:t>
            </a:r>
          </a:p>
        </p:txBody>
      </p:sp>
      <p:sp>
        <p:nvSpPr>
          <p:cNvPr id="4" name="Text Placeholder 3"/>
          <p:cNvSpPr>
            <a:spLocks noGrp="1"/>
          </p:cNvSpPr>
          <p:nvPr>
            <p:ph type="body" sz="quarter" idx="11"/>
          </p:nvPr>
        </p:nvSpPr>
        <p:spPr>
          <a:prstGeom prst="rect">
            <a:avLst/>
          </a:prstGeom>
        </p:spPr>
        <p:txBody>
          <a:bodyPr/>
          <a:lstStyle/>
          <a:p>
            <a:pPr>
              <a:buFont typeface="Wingdings" pitchFamily="2" charset="2"/>
              <a:buChar char="Ø"/>
            </a:pPr>
            <a:r>
              <a:rPr lang="en-US"/>
              <a:t>LUX* Resorts &amp; Hotels faces the challenge of optimizing its room mix strategy across various seasons and locations to achieve its EBITA target from foreign guests while maximizing revenue from residents.</a:t>
            </a:r>
          </a:p>
          <a:p>
            <a:pPr>
              <a:buFont typeface="Wingdings" pitchFamily="2" charset="2"/>
              <a:buChar char="Ø"/>
            </a:pPr>
            <a:r>
              <a:rPr lang="en-US"/>
              <a:t>Achieve the €38 million EBITA target from foreign guests across 10 hotels. Determine the net revenue contribution from local guests to fund corporate social responsibility programs. </a:t>
            </a:r>
          </a:p>
          <a:p>
            <a:pPr>
              <a:buFont typeface="Wingdings" pitchFamily="2" charset="2"/>
              <a:buChar char="Ø"/>
            </a:pPr>
            <a:r>
              <a:rPr lang="en-US"/>
              <a:t>Optimize room mix strategy to balance occupancy and revenue generation across seasons and hotel locations.</a:t>
            </a:r>
          </a:p>
          <a:p>
            <a:pPr>
              <a:buFont typeface="Wingdings" pitchFamily="2" charset="2"/>
              <a:buChar char="Ø"/>
            </a:pPr>
            <a:endParaRPr lang="en-US"/>
          </a:p>
        </p:txBody>
      </p:sp>
    </p:spTree>
    <p:extLst>
      <p:ext uri="{BB962C8B-B14F-4D97-AF65-F5344CB8AC3E}">
        <p14:creationId xmlns:p14="http://schemas.microsoft.com/office/powerpoint/2010/main" val="3163863373"/>
      </p:ext>
    </p:extLst>
  </p:cSld>
  <p:clrMapOvr>
    <a:masterClrMapping/>
  </p:clrMapOvr>
  <mc:AlternateContent xmlns:mc="http://schemas.openxmlformats.org/markup-compatibility/2006" xmlns:p14="http://schemas.microsoft.com/office/powerpoint/2010/main">
    <mc:Choice Requires="p14">
      <p:transition spd="slow" p14:dur="2000" advTm="116014"/>
    </mc:Choice>
    <mc:Fallback xmlns="">
      <p:transition spd="slow" advTm="116014"/>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t>lux* resorts &amp; hotels</a:t>
            </a:r>
            <a:endParaRPr lang="en-US" sz="2200"/>
          </a:p>
        </p:txBody>
      </p:sp>
      <p:sp>
        <p:nvSpPr>
          <p:cNvPr id="3" name="Title 2"/>
          <p:cNvSpPr>
            <a:spLocks noGrp="1"/>
          </p:cNvSpPr>
          <p:nvPr>
            <p:ph type="title"/>
          </p:nvPr>
        </p:nvSpPr>
        <p:spPr/>
        <p:txBody>
          <a:bodyPr/>
          <a:lstStyle/>
          <a:p>
            <a:r>
              <a:rPr lang="en-US"/>
              <a:t>2: Background Facts</a:t>
            </a:r>
          </a:p>
        </p:txBody>
      </p:sp>
      <p:sp>
        <p:nvSpPr>
          <p:cNvPr id="4" name="Text Placeholder 3"/>
          <p:cNvSpPr>
            <a:spLocks noGrp="1"/>
          </p:cNvSpPr>
          <p:nvPr>
            <p:ph type="body" sz="quarter" idx="11"/>
          </p:nvPr>
        </p:nvSpPr>
        <p:spPr>
          <a:prstGeom prst="rect">
            <a:avLst/>
          </a:prstGeom>
        </p:spPr>
        <p:txBody>
          <a:bodyPr/>
          <a:lstStyle/>
          <a:p>
            <a:pPr>
              <a:buFont typeface="Wingdings" pitchFamily="2" charset="2"/>
              <a:buChar char="Ø"/>
            </a:pPr>
            <a:r>
              <a:rPr lang="en-US"/>
              <a:t>Founded as Naiade Hotels, faced financial struggles, rebranded as LUX* Resorts &amp; Hotels with a focus on guest satisfaction and innovation, operates 10 hotels across multiple locations, prioritizes unique experiences and social responsibility.</a:t>
            </a:r>
          </a:p>
          <a:p>
            <a:pPr marL="0" indent="0">
              <a:buNone/>
            </a:pPr>
            <a:endParaRPr lang="en-US"/>
          </a:p>
          <a:p>
            <a:pPr>
              <a:buFont typeface="Wingdings" pitchFamily="2" charset="2"/>
              <a:buChar char="Ø"/>
            </a:pPr>
            <a:r>
              <a:rPr lang="en-US"/>
              <a:t>Hospitality industry characterized by seasonal demand fluctuations, varying room pricing strategies, and evolving consumer preferences towards experiential stays.</a:t>
            </a:r>
          </a:p>
          <a:p>
            <a:pPr marL="0" indent="0">
              <a:buNone/>
            </a:pPr>
            <a:endParaRPr lang="en-US"/>
          </a:p>
        </p:txBody>
      </p:sp>
    </p:spTree>
    <p:extLst>
      <p:ext uri="{BB962C8B-B14F-4D97-AF65-F5344CB8AC3E}">
        <p14:creationId xmlns:p14="http://schemas.microsoft.com/office/powerpoint/2010/main" val="1112099117"/>
      </p:ext>
    </p:extLst>
  </p:cSld>
  <p:clrMapOvr>
    <a:masterClrMapping/>
  </p:clrMapOvr>
  <mc:AlternateContent xmlns:mc="http://schemas.openxmlformats.org/markup-compatibility/2006" xmlns:p14="http://schemas.microsoft.com/office/powerpoint/2010/main">
    <mc:Choice Requires="p14">
      <p:transition spd="slow" p14:dur="2000" advTm="46877"/>
    </mc:Choice>
    <mc:Fallback xmlns="">
      <p:transition spd="slow" advTm="46877"/>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46919" y="773810"/>
            <a:ext cx="10668000" cy="343210"/>
          </a:xfrm>
        </p:spPr>
        <p:txBody>
          <a:bodyPr/>
          <a:lstStyle/>
          <a:p>
            <a:r>
              <a:rPr lang="en-US"/>
              <a:t>lux* resorts &amp; hotels</a:t>
            </a:r>
            <a:endParaRPr lang="en-US" sz="2200"/>
          </a:p>
        </p:txBody>
      </p:sp>
      <p:sp>
        <p:nvSpPr>
          <p:cNvPr id="3" name="Title 2"/>
          <p:cNvSpPr>
            <a:spLocks noGrp="1"/>
          </p:cNvSpPr>
          <p:nvPr>
            <p:ph type="title"/>
          </p:nvPr>
        </p:nvSpPr>
        <p:spPr>
          <a:xfrm>
            <a:off x="746919" y="228600"/>
            <a:ext cx="10668000" cy="536135"/>
          </a:xfrm>
        </p:spPr>
        <p:txBody>
          <a:bodyPr/>
          <a:lstStyle/>
          <a:p>
            <a:r>
              <a:rPr lang="en-US"/>
              <a:t>4: Methods</a:t>
            </a:r>
          </a:p>
        </p:txBody>
      </p:sp>
      <p:sp>
        <p:nvSpPr>
          <p:cNvPr id="4" name="Text Placeholder 3"/>
          <p:cNvSpPr>
            <a:spLocks noGrp="1"/>
          </p:cNvSpPr>
          <p:nvPr>
            <p:ph type="body" sz="quarter" idx="11"/>
          </p:nvPr>
        </p:nvSpPr>
        <p:spPr>
          <a:xfrm>
            <a:off x="355324" y="1271533"/>
            <a:ext cx="11059595" cy="5072707"/>
          </a:xfrm>
          <a:prstGeom prst="rect">
            <a:avLst/>
          </a:prstGeom>
        </p:spPr>
        <p:txBody>
          <a:bodyPr lIns="91440" tIns="45720" rIns="91440" bIns="45720" anchor="t"/>
          <a:lstStyle/>
          <a:p>
            <a:pPr marL="457200" indent="-457200" algn="just"/>
            <a:r>
              <a:rPr lang="en-US" b="1">
                <a:solidFill>
                  <a:srgbClr val="0068B3"/>
                </a:solidFill>
                <a:latin typeface="Times New Roman"/>
                <a:cs typeface="Times New Roman"/>
              </a:rPr>
              <a:t>Model Used:</a:t>
            </a:r>
            <a:endParaRPr lang="en-US" sz="2500">
              <a:solidFill>
                <a:srgbClr val="0068B3"/>
              </a:solidFill>
              <a:latin typeface="Times New Roman"/>
            </a:endParaRPr>
          </a:p>
          <a:p>
            <a:pPr marL="857250" lvl="1" indent="-457200" algn="just">
              <a:buFont typeface="Courier New" pitchFamily="34" charset="0"/>
              <a:buChar char="o"/>
            </a:pPr>
            <a:r>
              <a:rPr lang="en-US" sz="2500">
                <a:solidFill>
                  <a:srgbClr val="0D0D0D"/>
                </a:solidFill>
                <a:latin typeface="Times New Roman"/>
                <a:cs typeface="Times New Roman"/>
              </a:rPr>
              <a:t>The model used is Linear Programming (LP)</a:t>
            </a:r>
            <a:endParaRPr lang="en-US" b="1">
              <a:solidFill>
                <a:srgbClr val="0D0D0D"/>
              </a:solidFill>
              <a:latin typeface="Times New Roman"/>
              <a:cs typeface="Times New Roman"/>
            </a:endParaRPr>
          </a:p>
          <a:p>
            <a:pPr marL="457200" indent="-457200" algn="just"/>
            <a:r>
              <a:rPr lang="en-US" b="1">
                <a:solidFill>
                  <a:srgbClr val="0068B3"/>
                </a:solidFill>
                <a:latin typeface="Times New Roman"/>
                <a:cs typeface="Times New Roman"/>
              </a:rPr>
              <a:t>Objective Function: </a:t>
            </a:r>
          </a:p>
          <a:p>
            <a:pPr marL="857250" lvl="1" indent="-285115" algn="just">
              <a:buFont typeface="Courier New" pitchFamily="34" charset="0"/>
              <a:buChar char="o"/>
            </a:pPr>
            <a:r>
              <a:rPr lang="en-US" sz="2500">
                <a:solidFill>
                  <a:srgbClr val="0D0D0D"/>
                </a:solidFill>
                <a:latin typeface="Times New Roman"/>
                <a:cs typeface="Times New Roman"/>
              </a:rPr>
              <a:t>Determine the optimal mix of rooms across its 10 hotels to achieve the targeted EBITA Total Revenue of €38 million and maximize revenue from foreign guests.</a:t>
            </a:r>
            <a:endParaRPr lang="en-US" b="1">
              <a:solidFill>
                <a:srgbClr val="0D0D0D"/>
              </a:solidFill>
              <a:latin typeface="Times New Roman"/>
              <a:cs typeface="Times New Roman"/>
            </a:endParaRPr>
          </a:p>
          <a:p>
            <a:pPr marL="857250" lvl="1" indent="-285115" algn="just">
              <a:buFont typeface="Courier New,monospace" pitchFamily="34" charset="0"/>
              <a:buChar char="o"/>
            </a:pPr>
            <a:r>
              <a:rPr lang="en-US" sz="2500">
                <a:solidFill>
                  <a:srgbClr val="0D0D0D"/>
                </a:solidFill>
                <a:latin typeface="Times New Roman"/>
                <a:cs typeface="Times New Roman"/>
              </a:rPr>
              <a:t>Maximize net revenue generated from local guests</a:t>
            </a:r>
            <a:r>
              <a:rPr lang="en-US" sz="2500">
                <a:solidFill>
                  <a:schemeClr val="tx1"/>
                </a:solidFill>
                <a:latin typeface="Times New Roman"/>
                <a:cs typeface="Times New Roman"/>
              </a:rPr>
              <a:t>.</a:t>
            </a:r>
            <a:r>
              <a:rPr lang="en-US" sz="2500">
                <a:solidFill>
                  <a:srgbClr val="0D0D0D"/>
                </a:solidFill>
                <a:latin typeface="Times New Roman"/>
                <a:cs typeface="Times New Roman"/>
              </a:rPr>
              <a:t> </a:t>
            </a:r>
            <a:endParaRPr lang="en-US" sz="2500">
              <a:solidFill>
                <a:srgbClr val="000000"/>
              </a:solidFill>
              <a:latin typeface="Times New Roman"/>
              <a:cs typeface="Times New Roman"/>
            </a:endParaRPr>
          </a:p>
          <a:p>
            <a:pPr marL="457200" indent="-457200" algn="just"/>
            <a:r>
              <a:rPr lang="en-US" b="1">
                <a:solidFill>
                  <a:srgbClr val="0068B3"/>
                </a:solidFill>
                <a:latin typeface="Times New Roman"/>
                <a:cs typeface="Times New Roman"/>
              </a:rPr>
              <a:t>Decision Variables:</a:t>
            </a:r>
          </a:p>
          <a:p>
            <a:pPr marL="857250" lvl="1" indent="-342900" algn="just">
              <a:buFont typeface="Courier New" pitchFamily="34" charset="0"/>
              <a:buChar char="o"/>
            </a:pPr>
            <a:r>
              <a:rPr lang="en-US" sz="2500">
                <a:solidFill>
                  <a:srgbClr val="0D0D0D"/>
                </a:solidFill>
                <a:latin typeface="Times New Roman"/>
                <a:cs typeface="Times New Roman"/>
              </a:rPr>
              <a:t>LUX* hotels at all locations (foreign guests)</a:t>
            </a:r>
          </a:p>
          <a:p>
            <a:pPr marL="857250" lvl="1" indent="-342900" algn="just">
              <a:buFont typeface="Courier New" pitchFamily="34" charset="0"/>
              <a:buChar char="o"/>
            </a:pPr>
            <a:r>
              <a:rPr lang="en-US" sz="2500">
                <a:solidFill>
                  <a:srgbClr val="0D0D0D"/>
                </a:solidFill>
                <a:latin typeface="Times New Roman"/>
                <a:cs typeface="Times New Roman"/>
              </a:rPr>
              <a:t>LUX* hotels in Mauritius (local guests)</a:t>
            </a:r>
          </a:p>
        </p:txBody>
      </p:sp>
    </p:spTree>
    <p:extLst>
      <p:ext uri="{BB962C8B-B14F-4D97-AF65-F5344CB8AC3E}">
        <p14:creationId xmlns:p14="http://schemas.microsoft.com/office/powerpoint/2010/main" val="453148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7D6FB0-626B-7833-1D0C-CC1C13D50211}"/>
              </a:ext>
            </a:extLst>
          </p:cNvPr>
          <p:cNvSpPr>
            <a:spLocks noGrp="1"/>
          </p:cNvSpPr>
          <p:nvPr>
            <p:ph type="body" sz="quarter" idx="11"/>
          </p:nvPr>
        </p:nvSpPr>
        <p:spPr>
          <a:xfrm>
            <a:off x="314711" y="1048609"/>
            <a:ext cx="11260988" cy="5262068"/>
          </a:xfrm>
        </p:spPr>
        <p:txBody>
          <a:bodyPr lIns="91440" tIns="45720" rIns="91440" bIns="45720" anchor="t"/>
          <a:lstStyle/>
          <a:p>
            <a:pPr marL="457200" indent="-457200" algn="just"/>
            <a:r>
              <a:rPr lang="en-US" sz="2500" b="1">
                <a:solidFill>
                  <a:srgbClr val="0068B3"/>
                </a:solidFill>
                <a:latin typeface="Times New Roman"/>
                <a:cs typeface="Times New Roman"/>
              </a:rPr>
              <a:t>Constraints:</a:t>
            </a:r>
            <a:endParaRPr lang="en-US" sz="2500"/>
          </a:p>
          <a:p>
            <a:pPr marL="1257300" lvl="2" indent="-457200" algn="just">
              <a:buFont typeface="Wingdings" pitchFamily="34" charset="0"/>
              <a:buChar char="§"/>
            </a:pPr>
            <a:r>
              <a:rPr lang="en-US" sz="2500" b="1">
                <a:solidFill>
                  <a:srgbClr val="0068B3"/>
                </a:solidFill>
                <a:latin typeface="Times New Roman"/>
                <a:cs typeface="Times New Roman"/>
              </a:rPr>
              <a:t>Foreign Guests:</a:t>
            </a:r>
            <a:endParaRPr lang="en-US" sz="2500"/>
          </a:p>
          <a:p>
            <a:pPr marL="1257300" lvl="3" indent="-227965" algn="just">
              <a:buNone/>
            </a:pPr>
            <a:r>
              <a:rPr lang="en-US" sz="2500">
                <a:solidFill>
                  <a:schemeClr val="tx1"/>
                </a:solidFill>
                <a:latin typeface="Times New Roman"/>
                <a:cs typeface="Times New Roman"/>
              </a:rPr>
              <a:t>1)</a:t>
            </a:r>
            <a:r>
              <a:rPr lang="en-US" sz="2500">
                <a:solidFill>
                  <a:srgbClr val="0068B3"/>
                </a:solidFill>
                <a:latin typeface="Times New Roman"/>
                <a:cs typeface="Times New Roman"/>
              </a:rPr>
              <a:t> </a:t>
            </a:r>
            <a:r>
              <a:rPr lang="en-US" sz="2500">
                <a:solidFill>
                  <a:srgbClr val="0D0D0D"/>
                </a:solidFill>
                <a:latin typeface="Times New Roman"/>
                <a:cs typeface="Times New Roman"/>
              </a:rPr>
              <a:t>EBITA Target Constraint</a:t>
            </a:r>
          </a:p>
          <a:p>
            <a:pPr marL="1257300" lvl="3" indent="-227965" algn="just">
              <a:buNone/>
            </a:pPr>
            <a:r>
              <a:rPr lang="en-US" sz="2500">
                <a:solidFill>
                  <a:srgbClr val="0D0D0D"/>
                </a:solidFill>
                <a:latin typeface="Times New Roman"/>
                <a:cs typeface="Times New Roman"/>
              </a:rPr>
              <a:t>2) </a:t>
            </a:r>
            <a:r>
              <a:rPr lang="en-US" sz="2500">
                <a:solidFill>
                  <a:schemeClr val="tx1"/>
                </a:solidFill>
                <a:latin typeface="Times New Roman"/>
                <a:cs typeface="Times New Roman"/>
              </a:rPr>
              <a:t>Maximum Room Occupancy at Night</a:t>
            </a:r>
          </a:p>
          <a:p>
            <a:pPr marL="1257300" lvl="3" indent="-227965" algn="just">
              <a:buNone/>
            </a:pPr>
            <a:r>
              <a:rPr lang="en-US" sz="2500">
                <a:solidFill>
                  <a:schemeClr val="tx1"/>
                </a:solidFill>
                <a:latin typeface="Times New Roman"/>
                <a:cs typeface="Times New Roman"/>
              </a:rPr>
              <a:t>3) Minimum Room Occupancy</a:t>
            </a:r>
          </a:p>
          <a:p>
            <a:pPr marL="1257300" lvl="2" indent="-457200" algn="just">
              <a:buFont typeface="Wingdings" pitchFamily="34" charset="0"/>
              <a:buChar char="§"/>
            </a:pPr>
            <a:r>
              <a:rPr lang="en-US" sz="2500" b="1">
                <a:solidFill>
                  <a:srgbClr val="0068B3"/>
                </a:solidFill>
                <a:latin typeface="Times New Roman"/>
                <a:cs typeface="Times New Roman"/>
              </a:rPr>
              <a:t>Local Guests:</a:t>
            </a:r>
          </a:p>
          <a:p>
            <a:pPr marL="1257300" lvl="3" indent="-227965" algn="just">
              <a:buNone/>
            </a:pPr>
            <a:r>
              <a:rPr lang="en-US" sz="2500" b="1">
                <a:solidFill>
                  <a:srgbClr val="0068B3"/>
                </a:solidFill>
                <a:latin typeface="Times New Roman"/>
                <a:cs typeface="Times New Roman"/>
              </a:rPr>
              <a:t>  </a:t>
            </a:r>
            <a:r>
              <a:rPr lang="en-US" sz="2500">
                <a:solidFill>
                  <a:schemeClr val="tx1"/>
                </a:solidFill>
                <a:latin typeface="Times New Roman"/>
                <a:cs typeface="Times New Roman"/>
              </a:rPr>
              <a:t>1) Room availability for local guests Post International Bookings</a:t>
            </a:r>
          </a:p>
          <a:p>
            <a:pPr marL="1257300" lvl="3" indent="-227965" algn="just">
              <a:buNone/>
            </a:pPr>
            <a:r>
              <a:rPr lang="en-US" sz="2500">
                <a:solidFill>
                  <a:schemeClr val="tx1"/>
                </a:solidFill>
                <a:latin typeface="Times New Roman"/>
                <a:cs typeface="Times New Roman"/>
              </a:rPr>
              <a:t>  2) 50% discount on the average room revenue(ARR) of foreign guest prices to local guests.</a:t>
            </a:r>
          </a:p>
          <a:p>
            <a:pPr marL="342265" indent="-342265" algn="just">
              <a:buNone/>
            </a:pPr>
            <a:br>
              <a:rPr lang="en-US">
                <a:latin typeface="Times New Roman"/>
                <a:cs typeface="Times New Roman"/>
              </a:rPr>
            </a:br>
            <a:endParaRPr lang="en-US">
              <a:latin typeface="Times New Roman"/>
              <a:cs typeface="Times New Roman"/>
            </a:endParaRPr>
          </a:p>
          <a:p>
            <a:pPr marL="0" indent="0" algn="just">
              <a:buNone/>
            </a:pPr>
            <a:endParaRPr lang="en-US">
              <a:solidFill>
                <a:schemeClr val="tx1"/>
              </a:solidFill>
              <a:latin typeface="Times New Roman"/>
              <a:cs typeface="Times New Roman"/>
            </a:endParaRPr>
          </a:p>
          <a:p>
            <a:pPr marL="342265" indent="-342265"/>
            <a:endParaRPr lang="en-US">
              <a:latin typeface="Times New Roman"/>
              <a:cs typeface="Times New Roman"/>
            </a:endParaRPr>
          </a:p>
        </p:txBody>
      </p:sp>
      <p:sp>
        <p:nvSpPr>
          <p:cNvPr id="3" name="TextBox 2">
            <a:extLst>
              <a:ext uri="{FF2B5EF4-FFF2-40B4-BE49-F238E27FC236}">
                <a16:creationId xmlns:a16="http://schemas.microsoft.com/office/drawing/2014/main" id="{44D8CECC-94B6-F7BD-184A-CED26AFEF116}"/>
              </a:ext>
            </a:extLst>
          </p:cNvPr>
          <p:cNvSpPr txBox="1"/>
          <p:nvPr/>
        </p:nvSpPr>
        <p:spPr>
          <a:xfrm>
            <a:off x="609870" y="750535"/>
            <a:ext cx="1065818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200" cap="all">
                <a:solidFill>
                  <a:srgbClr val="00C0F3"/>
                </a:solidFill>
                <a:latin typeface="Century Gothic"/>
              </a:rPr>
              <a:t>LUX* RESORTS &amp; HOTELS</a:t>
            </a:r>
            <a:endParaRPr lang="en-US" sz="2200">
              <a:latin typeface="Century Gothic"/>
            </a:endParaRPr>
          </a:p>
          <a:p>
            <a:pPr algn="l"/>
            <a:endParaRPr lang="en-US">
              <a:cs typeface="Calibri"/>
            </a:endParaRPr>
          </a:p>
        </p:txBody>
      </p:sp>
      <p:sp>
        <p:nvSpPr>
          <p:cNvPr id="5" name="TextBox 4">
            <a:extLst>
              <a:ext uri="{FF2B5EF4-FFF2-40B4-BE49-F238E27FC236}">
                <a16:creationId xmlns:a16="http://schemas.microsoft.com/office/drawing/2014/main" id="{38B00EBD-5BA9-E853-522F-1AB90705A523}"/>
              </a:ext>
            </a:extLst>
          </p:cNvPr>
          <p:cNvSpPr txBox="1"/>
          <p:nvPr/>
        </p:nvSpPr>
        <p:spPr>
          <a:xfrm>
            <a:off x="726502" y="359803"/>
            <a:ext cx="1072672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cap="all">
                <a:solidFill>
                  <a:srgbClr val="0068B3"/>
                </a:solidFill>
                <a:latin typeface="Century Gothic"/>
              </a:rPr>
              <a:t>4: Methods - (Continued)</a:t>
            </a:r>
            <a:endParaRPr lang="en-US">
              <a:cs typeface="Calibri"/>
            </a:endParaRPr>
          </a:p>
        </p:txBody>
      </p:sp>
    </p:spTree>
    <p:extLst>
      <p:ext uri="{BB962C8B-B14F-4D97-AF65-F5344CB8AC3E}">
        <p14:creationId xmlns:p14="http://schemas.microsoft.com/office/powerpoint/2010/main" val="39075657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7D6FB0-626B-7833-1D0C-CC1C13D50211}"/>
              </a:ext>
            </a:extLst>
          </p:cNvPr>
          <p:cNvSpPr>
            <a:spLocks noGrp="1"/>
          </p:cNvSpPr>
          <p:nvPr>
            <p:ph type="body" sz="quarter" idx="11"/>
          </p:nvPr>
        </p:nvSpPr>
        <p:spPr>
          <a:xfrm>
            <a:off x="314711" y="1542385"/>
            <a:ext cx="11260988" cy="4768292"/>
          </a:xfrm>
        </p:spPr>
        <p:txBody>
          <a:bodyPr lIns="91440" tIns="45720" rIns="91440" bIns="45720" anchor="t"/>
          <a:lstStyle/>
          <a:p>
            <a:pPr marL="457200" indent="-457200" algn="just"/>
            <a:r>
              <a:rPr lang="en-US" b="1">
                <a:solidFill>
                  <a:srgbClr val="0068B3"/>
                </a:solidFill>
                <a:latin typeface="Times New Roman"/>
                <a:cs typeface="Times New Roman"/>
              </a:rPr>
              <a:t>Pricing Strategy for Different Seasons:</a:t>
            </a:r>
            <a:endParaRPr lang="en-US" sz="1200">
              <a:solidFill>
                <a:srgbClr val="0D0D0D"/>
              </a:solidFill>
            </a:endParaRPr>
          </a:p>
          <a:p>
            <a:pPr marL="0" indent="0">
              <a:buNone/>
            </a:pPr>
            <a:endParaRPr lang="en-US" sz="2600" b="1">
              <a:solidFill>
                <a:srgbClr val="0D0D0D"/>
              </a:solidFill>
            </a:endParaRPr>
          </a:p>
        </p:txBody>
      </p:sp>
      <p:sp>
        <p:nvSpPr>
          <p:cNvPr id="3" name="TextBox 2">
            <a:extLst>
              <a:ext uri="{FF2B5EF4-FFF2-40B4-BE49-F238E27FC236}">
                <a16:creationId xmlns:a16="http://schemas.microsoft.com/office/drawing/2014/main" id="{44D8CECC-94B6-F7BD-184A-CED26AFEF116}"/>
              </a:ext>
            </a:extLst>
          </p:cNvPr>
          <p:cNvSpPr txBox="1"/>
          <p:nvPr/>
        </p:nvSpPr>
        <p:spPr>
          <a:xfrm>
            <a:off x="664134" y="749248"/>
            <a:ext cx="1065818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200" cap="all">
                <a:solidFill>
                  <a:srgbClr val="00C0F3"/>
                </a:solidFill>
                <a:latin typeface="Century Gothic"/>
              </a:rPr>
              <a:t>LUX* RESORTS &amp; HOTELS</a:t>
            </a:r>
            <a:endParaRPr lang="en-US" sz="2200">
              <a:latin typeface="Century Gothic"/>
            </a:endParaRPr>
          </a:p>
          <a:p>
            <a:pPr algn="l"/>
            <a:endParaRPr lang="en-US">
              <a:cs typeface="Calibri"/>
            </a:endParaRPr>
          </a:p>
        </p:txBody>
      </p:sp>
      <p:sp>
        <p:nvSpPr>
          <p:cNvPr id="5" name="TextBox 4">
            <a:extLst>
              <a:ext uri="{FF2B5EF4-FFF2-40B4-BE49-F238E27FC236}">
                <a16:creationId xmlns:a16="http://schemas.microsoft.com/office/drawing/2014/main" id="{38B00EBD-5BA9-E853-522F-1AB90705A523}"/>
              </a:ext>
            </a:extLst>
          </p:cNvPr>
          <p:cNvSpPr txBox="1"/>
          <p:nvPr/>
        </p:nvSpPr>
        <p:spPr>
          <a:xfrm>
            <a:off x="671595" y="332371"/>
            <a:ext cx="1072672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cap="all">
                <a:solidFill>
                  <a:srgbClr val="0068B3"/>
                </a:solidFill>
                <a:latin typeface="Century Gothic"/>
              </a:rPr>
              <a:t>4: Methods - (Continued)</a:t>
            </a:r>
            <a:endParaRPr lang="en-US">
              <a:cs typeface="Calibri"/>
            </a:endParaRPr>
          </a:p>
        </p:txBody>
      </p:sp>
      <p:pic>
        <p:nvPicPr>
          <p:cNvPr id="2" name="Picture 1" descr="A screenshot of a computer&#10;&#10;Description automatically generated">
            <a:extLst>
              <a:ext uri="{FF2B5EF4-FFF2-40B4-BE49-F238E27FC236}">
                <a16:creationId xmlns:a16="http://schemas.microsoft.com/office/drawing/2014/main" id="{3471444F-A89E-FBD9-65BF-8AF8A960C624}"/>
              </a:ext>
            </a:extLst>
          </p:cNvPr>
          <p:cNvPicPr>
            <a:picLocks noChangeAspect="1"/>
          </p:cNvPicPr>
          <p:nvPr/>
        </p:nvPicPr>
        <p:blipFill>
          <a:blip r:embed="rId2"/>
          <a:stretch>
            <a:fillRect/>
          </a:stretch>
        </p:blipFill>
        <p:spPr>
          <a:xfrm>
            <a:off x="2547062" y="2238947"/>
            <a:ext cx="6122098" cy="3161919"/>
          </a:xfrm>
          <a:prstGeom prst="rect">
            <a:avLst/>
          </a:prstGeom>
        </p:spPr>
      </p:pic>
    </p:spTree>
    <p:extLst>
      <p:ext uri="{BB962C8B-B14F-4D97-AF65-F5344CB8AC3E}">
        <p14:creationId xmlns:p14="http://schemas.microsoft.com/office/powerpoint/2010/main" val="12096827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37A61D4-12D8-F07F-0DD6-487715863C9E}"/>
              </a:ext>
            </a:extLst>
          </p:cNvPr>
          <p:cNvSpPr>
            <a:spLocks noGrp="1"/>
          </p:cNvSpPr>
          <p:nvPr>
            <p:ph type="body" sz="quarter" idx="11"/>
          </p:nvPr>
        </p:nvSpPr>
        <p:spPr>
          <a:xfrm>
            <a:off x="422455" y="1215148"/>
            <a:ext cx="10992464" cy="5162655"/>
          </a:xfrm>
        </p:spPr>
        <p:txBody>
          <a:bodyPr lIns="91440" tIns="45720" rIns="91440" bIns="45720" anchor="t"/>
          <a:lstStyle/>
          <a:p>
            <a:pPr marL="457200" indent="-457200" algn="just">
              <a:buFont typeface="Arial"/>
              <a:buChar char="•"/>
            </a:pPr>
            <a:r>
              <a:rPr lang="en-US" b="1">
                <a:solidFill>
                  <a:srgbClr val="0068B3"/>
                </a:solidFill>
                <a:latin typeface="Times New Roman"/>
                <a:cs typeface="Times New Roman"/>
              </a:rPr>
              <a:t>Assumptions</a:t>
            </a:r>
            <a:endParaRPr lang="en-US">
              <a:solidFill>
                <a:srgbClr val="000000"/>
              </a:solidFill>
              <a:latin typeface="Times New Roman"/>
              <a:cs typeface="Times New Roman"/>
            </a:endParaRPr>
          </a:p>
          <a:p>
            <a:pPr marL="0" indent="0" algn="just">
              <a:buNone/>
            </a:pPr>
            <a:r>
              <a:rPr lang="en-US" b="1">
                <a:solidFill>
                  <a:srgbClr val="0068B3"/>
                </a:solidFill>
                <a:latin typeface="Times New Roman"/>
                <a:cs typeface="Times New Roman"/>
              </a:rPr>
              <a:t>     Explicit:</a:t>
            </a:r>
            <a:endParaRPr lang="en-US">
              <a:solidFill>
                <a:srgbClr val="000000"/>
              </a:solidFill>
              <a:latin typeface="Times New Roman"/>
              <a:cs typeface="Times New Roman"/>
            </a:endParaRPr>
          </a:p>
          <a:p>
            <a:pPr marL="742950" lvl="1" indent="-342900">
              <a:buFont typeface="Courier New,monospace"/>
              <a:buChar char="o"/>
            </a:pPr>
            <a:r>
              <a:rPr lang="en-US" sz="2500">
                <a:solidFill>
                  <a:srgbClr val="0D0D0D"/>
                </a:solidFill>
                <a:latin typeface="Times New Roman"/>
                <a:cs typeface="Times New Roman"/>
              </a:rPr>
              <a:t>Known Demand</a:t>
            </a:r>
            <a:endParaRPr lang="en-US" sz="2500">
              <a:solidFill>
                <a:srgbClr val="000000"/>
              </a:solidFill>
              <a:latin typeface="Times New Roman"/>
              <a:cs typeface="Times New Roman"/>
            </a:endParaRPr>
          </a:p>
          <a:p>
            <a:pPr marL="742950" lvl="1" indent="-342900">
              <a:buFont typeface="Courier New,monospace"/>
              <a:buChar char="o"/>
            </a:pPr>
            <a:r>
              <a:rPr lang="en-US" sz="2500">
                <a:solidFill>
                  <a:srgbClr val="0D0D0D"/>
                </a:solidFill>
                <a:latin typeface="Times New Roman"/>
                <a:cs typeface="Times New Roman"/>
              </a:rPr>
              <a:t>Set Prices</a:t>
            </a:r>
            <a:endParaRPr lang="en-US" sz="2500">
              <a:solidFill>
                <a:srgbClr val="000000"/>
              </a:solidFill>
              <a:latin typeface="Times New Roman"/>
              <a:cs typeface="Times New Roman"/>
            </a:endParaRPr>
          </a:p>
          <a:p>
            <a:pPr marL="742950" lvl="1" indent="-342900">
              <a:buFont typeface="Courier New,monospace"/>
              <a:buChar char="o"/>
            </a:pPr>
            <a:r>
              <a:rPr lang="en-US" sz="2500">
                <a:solidFill>
                  <a:srgbClr val="0D0D0D"/>
                </a:solidFill>
                <a:latin typeface="Times New Roman"/>
                <a:cs typeface="Times New Roman"/>
              </a:rPr>
              <a:t>Limited Rooms</a:t>
            </a:r>
            <a:r>
              <a:rPr lang="en-US" sz="2500" b="1">
                <a:solidFill>
                  <a:srgbClr val="0068B3"/>
                </a:solidFill>
                <a:latin typeface="Times New Roman"/>
                <a:cs typeface="Times New Roman"/>
              </a:rPr>
              <a:t>    </a:t>
            </a:r>
            <a:r>
              <a:rPr lang="en-US" b="1">
                <a:solidFill>
                  <a:srgbClr val="0068B3"/>
                </a:solidFill>
                <a:latin typeface="Times New Roman"/>
                <a:cs typeface="Times New Roman"/>
              </a:rPr>
              <a:t> </a:t>
            </a:r>
            <a:endParaRPr lang="en-US">
              <a:solidFill>
                <a:srgbClr val="0068B3"/>
              </a:solidFill>
            </a:endParaRPr>
          </a:p>
          <a:p>
            <a:pPr marL="0" indent="0">
              <a:buNone/>
            </a:pPr>
            <a:r>
              <a:rPr lang="en-US" b="1">
                <a:solidFill>
                  <a:srgbClr val="0068B3"/>
                </a:solidFill>
                <a:latin typeface="Times New Roman"/>
                <a:cs typeface="Times New Roman"/>
              </a:rPr>
              <a:t>      Implicit:</a:t>
            </a:r>
            <a:endParaRPr lang="en-US">
              <a:solidFill>
                <a:srgbClr val="0068B3"/>
              </a:solidFill>
            </a:endParaRPr>
          </a:p>
          <a:p>
            <a:pPr marL="857250" lvl="1" indent="-457200">
              <a:buFont typeface="Courier New" pitchFamily="34" charset="0"/>
              <a:buChar char="o"/>
            </a:pPr>
            <a:r>
              <a:rPr lang="en-US" sz="2500">
                <a:solidFill>
                  <a:srgbClr val="0D0D0D"/>
                </a:solidFill>
                <a:latin typeface="Times New Roman"/>
                <a:cs typeface="Times New Roman"/>
              </a:rPr>
              <a:t>Operational Uniformity</a:t>
            </a:r>
            <a:endParaRPr lang="en-US" b="1">
              <a:solidFill>
                <a:srgbClr val="0D0D0D"/>
              </a:solidFill>
              <a:latin typeface="Times New Roman"/>
              <a:cs typeface="Times New Roman"/>
            </a:endParaRPr>
          </a:p>
          <a:p>
            <a:pPr marL="857250" lvl="1" indent="-457200">
              <a:buFont typeface="Courier New" pitchFamily="34" charset="0"/>
              <a:buChar char="o"/>
            </a:pPr>
            <a:r>
              <a:rPr lang="en-US" sz="2500">
                <a:solidFill>
                  <a:srgbClr val="0D0D0D"/>
                </a:solidFill>
                <a:latin typeface="Times New Roman"/>
                <a:cs typeface="Times New Roman"/>
              </a:rPr>
              <a:t>Market Stability</a:t>
            </a:r>
          </a:p>
          <a:p>
            <a:pPr marL="857250" lvl="1" indent="-457200">
              <a:buFont typeface="Courier New" pitchFamily="34" charset="0"/>
              <a:buChar char="o"/>
            </a:pPr>
            <a:r>
              <a:rPr lang="en-US" sz="2500">
                <a:solidFill>
                  <a:srgbClr val="0D0D0D"/>
                </a:solidFill>
                <a:latin typeface="Times New Roman"/>
                <a:cs typeface="Times New Roman"/>
              </a:rPr>
              <a:t>Resource Availability</a:t>
            </a:r>
          </a:p>
          <a:p>
            <a:pPr marL="857250" lvl="1" indent="-457200">
              <a:buFont typeface="Courier New" pitchFamily="34" charset="0"/>
              <a:buChar char="o"/>
            </a:pPr>
            <a:endParaRPr lang="en-US" sz="2500">
              <a:solidFill>
                <a:srgbClr val="595959"/>
              </a:solidFill>
              <a:latin typeface="Times New Roman"/>
              <a:cs typeface="Times New Roman"/>
            </a:endParaRPr>
          </a:p>
          <a:p>
            <a:pPr marL="0" indent="0">
              <a:buNone/>
            </a:pPr>
            <a:endParaRPr lang="en-US" sz="2500">
              <a:latin typeface="Times New Roman"/>
              <a:cs typeface="Times New Roman"/>
            </a:endParaRPr>
          </a:p>
          <a:p>
            <a:pPr marL="0" indent="0">
              <a:buNone/>
            </a:pPr>
            <a:endParaRPr lang="en-US" sz="2500">
              <a:latin typeface="Times New Roman"/>
              <a:cs typeface="Times New Roman"/>
            </a:endParaRPr>
          </a:p>
          <a:p>
            <a:pPr marL="342265" indent="-342265"/>
            <a:endParaRPr lang="en-US"/>
          </a:p>
          <a:p>
            <a:pPr marL="342265" indent="-342265"/>
            <a:endParaRPr lang="en-US"/>
          </a:p>
        </p:txBody>
      </p:sp>
      <p:sp>
        <p:nvSpPr>
          <p:cNvPr id="9" name="TextBox 8">
            <a:extLst>
              <a:ext uri="{FF2B5EF4-FFF2-40B4-BE49-F238E27FC236}">
                <a16:creationId xmlns:a16="http://schemas.microsoft.com/office/drawing/2014/main" id="{6015C86B-4D3E-220F-69CC-0E6C61F26E58}"/>
              </a:ext>
            </a:extLst>
          </p:cNvPr>
          <p:cNvSpPr txBox="1"/>
          <p:nvPr/>
        </p:nvSpPr>
        <p:spPr>
          <a:xfrm>
            <a:off x="609870" y="750535"/>
            <a:ext cx="1065818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200" cap="all">
                <a:solidFill>
                  <a:srgbClr val="00C0F3"/>
                </a:solidFill>
                <a:latin typeface="Century Gothic"/>
              </a:rPr>
              <a:t>LUX* RESORTS &amp; HOTELS</a:t>
            </a:r>
            <a:endParaRPr lang="en-US" sz="2200">
              <a:latin typeface="Century Gothic"/>
            </a:endParaRPr>
          </a:p>
          <a:p>
            <a:pPr algn="l"/>
            <a:endParaRPr lang="en-US">
              <a:cs typeface="Calibri"/>
            </a:endParaRPr>
          </a:p>
        </p:txBody>
      </p:sp>
      <p:sp>
        <p:nvSpPr>
          <p:cNvPr id="11" name="TextBox 10">
            <a:extLst>
              <a:ext uri="{FF2B5EF4-FFF2-40B4-BE49-F238E27FC236}">
                <a16:creationId xmlns:a16="http://schemas.microsoft.com/office/drawing/2014/main" id="{57276008-856F-569A-23B8-0F0A8EECD959}"/>
              </a:ext>
            </a:extLst>
          </p:cNvPr>
          <p:cNvSpPr txBox="1"/>
          <p:nvPr/>
        </p:nvSpPr>
        <p:spPr>
          <a:xfrm>
            <a:off x="726502" y="359803"/>
            <a:ext cx="1072672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cap="all">
                <a:solidFill>
                  <a:srgbClr val="0068B3"/>
                </a:solidFill>
                <a:latin typeface="Century Gothic"/>
              </a:rPr>
              <a:t>4: Methods - (Continued)</a:t>
            </a:r>
            <a:endParaRPr lang="en-US">
              <a:cs typeface="Calibri"/>
            </a:endParaRPr>
          </a:p>
        </p:txBody>
      </p:sp>
    </p:spTree>
    <p:extLst>
      <p:ext uri="{BB962C8B-B14F-4D97-AF65-F5344CB8AC3E}">
        <p14:creationId xmlns:p14="http://schemas.microsoft.com/office/powerpoint/2010/main" val="2417240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37A61D4-12D8-F07F-0DD6-487715863C9E}"/>
              </a:ext>
            </a:extLst>
          </p:cNvPr>
          <p:cNvSpPr>
            <a:spLocks noGrp="1"/>
          </p:cNvSpPr>
          <p:nvPr>
            <p:ph type="body" sz="quarter" idx="11"/>
          </p:nvPr>
        </p:nvSpPr>
        <p:spPr>
          <a:xfrm>
            <a:off x="422455" y="1215148"/>
            <a:ext cx="10992464" cy="5162655"/>
          </a:xfrm>
        </p:spPr>
        <p:txBody>
          <a:bodyPr lIns="91440" tIns="45720" rIns="91440" bIns="45720" anchor="t"/>
          <a:lstStyle/>
          <a:p>
            <a:pPr marL="457200" indent="-457200" algn="just"/>
            <a:r>
              <a:rPr lang="en-US" b="1">
                <a:solidFill>
                  <a:srgbClr val="0068B3"/>
                </a:solidFill>
                <a:latin typeface="Times New Roman"/>
                <a:cs typeface="Times New Roman"/>
              </a:rPr>
              <a:t>Strengths of this model:</a:t>
            </a:r>
          </a:p>
          <a:p>
            <a:pPr marL="857250" lvl="1" indent="-342900" algn="just">
              <a:buFont typeface="Courier New" pitchFamily="34" charset="0"/>
              <a:buChar char="o"/>
            </a:pPr>
            <a:r>
              <a:rPr lang="en-US" sz="2500">
                <a:solidFill>
                  <a:srgbClr val="0D0D0D"/>
                </a:solidFill>
                <a:latin typeface="Times New Roman"/>
                <a:cs typeface="Times New Roman"/>
              </a:rPr>
              <a:t>Allows for adjusting prices in response to demand fluctuations, potentially maximizing revenue during peak times and maintaining occupancy during slower periods.</a:t>
            </a:r>
            <a:endParaRPr lang="en-US" sz="2500" b="1">
              <a:solidFill>
                <a:srgbClr val="0068B3"/>
              </a:solidFill>
              <a:latin typeface="Times New Roman"/>
              <a:cs typeface="Times New Roman"/>
            </a:endParaRPr>
          </a:p>
          <a:p>
            <a:pPr marL="857250" lvl="1" indent="-342900" algn="just">
              <a:buFont typeface="Courier New" pitchFamily="34" charset="0"/>
              <a:buChar char="o"/>
            </a:pPr>
            <a:r>
              <a:rPr lang="en-US" sz="2500">
                <a:solidFill>
                  <a:srgbClr val="0D0D0D"/>
                </a:solidFill>
                <a:latin typeface="Times New Roman"/>
                <a:cs typeface="Times New Roman"/>
              </a:rPr>
              <a:t>Focuses on maximizing total revenue by considering various factors like demand, pricing, and capacity constraints.</a:t>
            </a:r>
          </a:p>
          <a:p>
            <a:pPr marL="457200" indent="-457200" algn="just"/>
            <a:r>
              <a:rPr lang="en-US" b="1">
                <a:solidFill>
                  <a:srgbClr val="0068B3"/>
                </a:solidFill>
                <a:latin typeface="Times New Roman"/>
                <a:cs typeface="Times New Roman"/>
              </a:rPr>
              <a:t>Weakness of this model: </a:t>
            </a:r>
          </a:p>
          <a:p>
            <a:pPr marL="857250" lvl="1" indent="-342900" algn="just">
              <a:buFont typeface="Courier New" pitchFamily="34" charset="0"/>
              <a:buChar char="o"/>
            </a:pPr>
            <a:r>
              <a:rPr lang="en-US" sz="2500">
                <a:solidFill>
                  <a:srgbClr val="0D0D0D"/>
                </a:solidFill>
                <a:latin typeface="Times New Roman"/>
                <a:cs typeface="Times New Roman"/>
              </a:rPr>
              <a:t>Linear models and assumptions may oversimplify the complexity of hotel operations and market behaviors.</a:t>
            </a:r>
            <a:endParaRPr lang="en-US" sz="2500" b="1">
              <a:solidFill>
                <a:srgbClr val="0068B3"/>
              </a:solidFill>
              <a:latin typeface="Times New Roman"/>
              <a:cs typeface="Times New Roman"/>
            </a:endParaRPr>
          </a:p>
          <a:p>
            <a:pPr marL="857250" lvl="1" indent="-342900" algn="just">
              <a:buFont typeface="Courier New" pitchFamily="34" charset="0"/>
              <a:buChar char="o"/>
            </a:pPr>
            <a:r>
              <a:rPr lang="en-US" sz="2500">
                <a:solidFill>
                  <a:srgbClr val="0D0D0D"/>
                </a:solidFill>
                <a:latin typeface="Times New Roman"/>
                <a:cs typeface="Times New Roman"/>
              </a:rPr>
              <a:t>Relies on fixed assumptions about demand, pricing elasticity, and operational capacities.</a:t>
            </a:r>
          </a:p>
          <a:p>
            <a:pPr marL="857250" lvl="1" indent="-457200">
              <a:buFont typeface="Courier New" pitchFamily="34" charset="0"/>
              <a:buChar char="o"/>
            </a:pPr>
            <a:endParaRPr lang="en-US" sz="2500">
              <a:solidFill>
                <a:srgbClr val="595959"/>
              </a:solidFill>
              <a:latin typeface="Times New Roman"/>
              <a:cs typeface="Times New Roman"/>
            </a:endParaRPr>
          </a:p>
          <a:p>
            <a:pPr marL="0" indent="0">
              <a:buNone/>
            </a:pPr>
            <a:endParaRPr lang="en-US" sz="2500"/>
          </a:p>
          <a:p>
            <a:pPr marL="0" indent="0">
              <a:buNone/>
            </a:pPr>
            <a:endParaRPr lang="en-US" sz="2500"/>
          </a:p>
          <a:p>
            <a:pPr marL="342265" indent="-342265"/>
            <a:endParaRPr lang="en-US"/>
          </a:p>
          <a:p>
            <a:pPr marL="342265" indent="-342265"/>
            <a:endParaRPr lang="en-US"/>
          </a:p>
        </p:txBody>
      </p:sp>
      <p:sp>
        <p:nvSpPr>
          <p:cNvPr id="9" name="TextBox 8">
            <a:extLst>
              <a:ext uri="{FF2B5EF4-FFF2-40B4-BE49-F238E27FC236}">
                <a16:creationId xmlns:a16="http://schemas.microsoft.com/office/drawing/2014/main" id="{6015C86B-4D3E-220F-69CC-0E6C61F26E58}"/>
              </a:ext>
            </a:extLst>
          </p:cNvPr>
          <p:cNvSpPr txBox="1"/>
          <p:nvPr/>
        </p:nvSpPr>
        <p:spPr>
          <a:xfrm>
            <a:off x="609870" y="750535"/>
            <a:ext cx="10658185"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200" cap="all">
                <a:solidFill>
                  <a:srgbClr val="00C0F3"/>
                </a:solidFill>
                <a:latin typeface="Century Gothic"/>
              </a:rPr>
              <a:t>LUX* RESORTS &amp; HOTELS</a:t>
            </a:r>
            <a:endParaRPr lang="en-US" sz="2200">
              <a:latin typeface="Century Gothic"/>
            </a:endParaRPr>
          </a:p>
          <a:p>
            <a:pPr algn="l"/>
            <a:endParaRPr lang="en-US">
              <a:cs typeface="Calibri"/>
            </a:endParaRPr>
          </a:p>
        </p:txBody>
      </p:sp>
      <p:sp>
        <p:nvSpPr>
          <p:cNvPr id="11" name="TextBox 10">
            <a:extLst>
              <a:ext uri="{FF2B5EF4-FFF2-40B4-BE49-F238E27FC236}">
                <a16:creationId xmlns:a16="http://schemas.microsoft.com/office/drawing/2014/main" id="{57276008-856F-569A-23B8-0F0A8EECD959}"/>
              </a:ext>
            </a:extLst>
          </p:cNvPr>
          <p:cNvSpPr txBox="1"/>
          <p:nvPr/>
        </p:nvSpPr>
        <p:spPr>
          <a:xfrm>
            <a:off x="726502" y="359803"/>
            <a:ext cx="10726726"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800" b="1" cap="all">
                <a:solidFill>
                  <a:srgbClr val="0068B3"/>
                </a:solidFill>
                <a:latin typeface="Century Gothic"/>
              </a:rPr>
              <a:t>4: Methods - (Continued)</a:t>
            </a:r>
            <a:endParaRPr lang="en-US">
              <a:cs typeface="Calibri"/>
            </a:endParaRPr>
          </a:p>
        </p:txBody>
      </p:sp>
    </p:spTree>
    <p:extLst>
      <p:ext uri="{BB962C8B-B14F-4D97-AF65-F5344CB8AC3E}">
        <p14:creationId xmlns:p14="http://schemas.microsoft.com/office/powerpoint/2010/main" val="645371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746919" y="660756"/>
            <a:ext cx="10668000" cy="533400"/>
          </a:xfrm>
        </p:spPr>
        <p:txBody>
          <a:bodyPr/>
          <a:lstStyle/>
          <a:p>
            <a:r>
              <a:rPr lang="en-US"/>
              <a:t>lux* resorts &amp; hotels</a:t>
            </a:r>
            <a:endParaRPr lang="en-US" sz="2200"/>
          </a:p>
        </p:txBody>
      </p:sp>
      <p:sp>
        <p:nvSpPr>
          <p:cNvPr id="3" name="Title 2"/>
          <p:cNvSpPr>
            <a:spLocks noGrp="1"/>
          </p:cNvSpPr>
          <p:nvPr>
            <p:ph type="title"/>
          </p:nvPr>
        </p:nvSpPr>
        <p:spPr>
          <a:xfrm>
            <a:off x="746919" y="-202488"/>
            <a:ext cx="10668000" cy="838200"/>
          </a:xfrm>
        </p:spPr>
        <p:txBody>
          <a:bodyPr/>
          <a:lstStyle/>
          <a:p>
            <a:r>
              <a:rPr lang="en-US"/>
              <a:t>5: Results</a:t>
            </a:r>
          </a:p>
        </p:txBody>
      </p:sp>
      <p:sp>
        <p:nvSpPr>
          <p:cNvPr id="4" name="Text Placeholder 3"/>
          <p:cNvSpPr>
            <a:spLocks noGrp="1"/>
          </p:cNvSpPr>
          <p:nvPr>
            <p:ph type="body" sz="quarter" idx="11"/>
          </p:nvPr>
        </p:nvSpPr>
        <p:spPr>
          <a:xfrm>
            <a:off x="746919" y="1752600"/>
            <a:ext cx="10668000" cy="4343400"/>
          </a:xfrm>
          <a:prstGeom prst="rect">
            <a:avLst/>
          </a:prstGeom>
        </p:spPr>
        <p:txBody>
          <a:bodyPr/>
          <a:lstStyle/>
          <a:p>
            <a:pPr marL="0" indent="0">
              <a:buNone/>
            </a:pPr>
            <a:endParaRPr lang="en-US" sz="1200"/>
          </a:p>
        </p:txBody>
      </p:sp>
      <p:pic>
        <p:nvPicPr>
          <p:cNvPr id="8" name="Picture 7" descr="A screenshot of a spreadsheet&#10;&#10;Description automatically generated">
            <a:extLst>
              <a:ext uri="{FF2B5EF4-FFF2-40B4-BE49-F238E27FC236}">
                <a16:creationId xmlns:a16="http://schemas.microsoft.com/office/drawing/2014/main" id="{49B8DB42-BA16-5007-9209-F0566C56C2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919" y="1752600"/>
            <a:ext cx="10782471" cy="4444644"/>
          </a:xfrm>
          <a:prstGeom prst="rect">
            <a:avLst/>
          </a:prstGeom>
        </p:spPr>
      </p:pic>
    </p:spTree>
    <p:extLst>
      <p:ext uri="{BB962C8B-B14F-4D97-AF65-F5344CB8AC3E}">
        <p14:creationId xmlns:p14="http://schemas.microsoft.com/office/powerpoint/2010/main" val="1265612766"/>
      </p:ext>
    </p:extLst>
  </p:cSld>
  <p:clrMapOvr>
    <a:masterClrMapping/>
  </p:clrMapOvr>
  <mc:AlternateContent xmlns:mc="http://schemas.openxmlformats.org/markup-compatibility/2006" xmlns:p14="http://schemas.microsoft.com/office/powerpoint/2010/main">
    <mc:Choice Requires="p14">
      <p:transition spd="slow" p14:dur="2000" advTm="33799"/>
    </mc:Choice>
    <mc:Fallback xmlns="">
      <p:transition spd="slow" advTm="33799"/>
    </mc:Fallback>
  </mc:AlternateContent>
</p:sld>
</file>

<file path=ppt/theme/theme1.xml><?xml version="1.0" encoding="utf-8"?>
<a:theme xmlns:a="http://schemas.openxmlformats.org/drawingml/2006/main" name="Deep Blue -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pt-new-template.potx" id="{708C0D85-91B2-421C-9389-436EF7676D61}" vid="{B17C034C-A48D-4D7C-AAD5-00786938C1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Deep Blue - Template</Template>
  <TotalTime>0</TotalTime>
  <Words>987</Words>
  <Application>Microsoft Office PowerPoint</Application>
  <PresentationFormat>Custom</PresentationFormat>
  <Paragraphs>98</Paragraphs>
  <Slides>18</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Aptos</vt:lpstr>
      <vt:lpstr>Arial</vt:lpstr>
      <vt:lpstr>Calibri</vt:lpstr>
      <vt:lpstr>Century Gothic</vt:lpstr>
      <vt:lpstr>Courier New</vt:lpstr>
      <vt:lpstr>Courier New,monospace</vt:lpstr>
      <vt:lpstr>Times New Roman</vt:lpstr>
      <vt:lpstr>Verdana</vt:lpstr>
      <vt:lpstr>Wingdings</vt:lpstr>
      <vt:lpstr>Deep Blue - Template</vt:lpstr>
      <vt:lpstr>POMS.6240 analytical decision  making tools    lux* resorts &amp; hotels</vt:lpstr>
      <vt:lpstr>1: overview &amp; Problem Statement</vt:lpstr>
      <vt:lpstr>2: Background Facts</vt:lpstr>
      <vt:lpstr>4: Methods</vt:lpstr>
      <vt:lpstr>PowerPoint Presentation</vt:lpstr>
      <vt:lpstr>PowerPoint Presentation</vt:lpstr>
      <vt:lpstr>PowerPoint Presentation</vt:lpstr>
      <vt:lpstr>PowerPoint Presentation</vt:lpstr>
      <vt:lpstr>5: Results</vt:lpstr>
      <vt:lpstr>As you can the we have the decision variables, which from A to E2 are the Mauritius Locations and F-G are various locations including China, Maldives and Reunion.    Also we can the objective function including, EBITA, Min profits and the Deficts/Surplus amount. All those results were calculated using solver.  </vt:lpstr>
      <vt:lpstr>PowerPoint Presentation</vt:lpstr>
      <vt:lpstr>PowerPoint Presentation</vt:lpstr>
      <vt:lpstr>PowerPoint Presentation</vt:lpstr>
      <vt:lpstr>PowerPoint Presentation</vt:lpstr>
      <vt:lpstr>PowerPoint Presentation</vt:lpstr>
      <vt:lpstr>PowerPoint Presentation</vt:lpstr>
      <vt:lpstr>Recommendations </vt:lpstr>
      <vt:lpstr>6: Summary and 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Umass Lowell</dc:title>
  <dc:creator/>
  <cp:lastModifiedBy>Narla, Pavani</cp:lastModifiedBy>
  <cp:revision>2</cp:revision>
  <cp:lastPrinted>2015-05-01T18:07:17Z</cp:lastPrinted>
  <dcterms:created xsi:type="dcterms:W3CDTF">2018-02-21T14:14:12Z</dcterms:created>
  <dcterms:modified xsi:type="dcterms:W3CDTF">2024-07-05T08:47:46Z</dcterms:modified>
</cp:coreProperties>
</file>

<file path=docProps/thumbnail.jpeg>
</file>